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1" r:id="rId1"/>
  </p:sldMasterIdLst>
  <p:notesMasterIdLst>
    <p:notesMasterId r:id="rId32"/>
  </p:notesMasterIdLst>
  <p:sldIdLst>
    <p:sldId id="319" r:id="rId2"/>
    <p:sldId id="320" r:id="rId3"/>
    <p:sldId id="335" r:id="rId4"/>
    <p:sldId id="321" r:id="rId5"/>
    <p:sldId id="322" r:id="rId6"/>
    <p:sldId id="326" r:id="rId7"/>
    <p:sldId id="327" r:id="rId8"/>
    <p:sldId id="328" r:id="rId9"/>
    <p:sldId id="323" r:id="rId10"/>
    <p:sldId id="329" r:id="rId11"/>
    <p:sldId id="330" r:id="rId12"/>
    <p:sldId id="331" r:id="rId13"/>
    <p:sldId id="332" r:id="rId14"/>
    <p:sldId id="334" r:id="rId15"/>
    <p:sldId id="297" r:id="rId16"/>
    <p:sldId id="333" r:id="rId17"/>
    <p:sldId id="257" r:id="rId18"/>
    <p:sldId id="261" r:id="rId19"/>
    <p:sldId id="260" r:id="rId20"/>
    <p:sldId id="341" r:id="rId21"/>
    <p:sldId id="338" r:id="rId22"/>
    <p:sldId id="342" r:id="rId23"/>
    <p:sldId id="336" r:id="rId24"/>
    <p:sldId id="313" r:id="rId25"/>
    <p:sldId id="314" r:id="rId26"/>
    <p:sldId id="317" r:id="rId27"/>
    <p:sldId id="337" r:id="rId28"/>
    <p:sldId id="311" r:id="rId29"/>
    <p:sldId id="318" r:id="rId30"/>
    <p:sldId id="310" r:id="rId31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572"/>
    <p:restoredTop sz="92500"/>
  </p:normalViewPr>
  <p:slideViewPr>
    <p:cSldViewPr>
      <p:cViewPr>
        <p:scale>
          <a:sx n="96" d="100"/>
          <a:sy n="96" d="100"/>
        </p:scale>
        <p:origin x="144" y="-148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notesMaster" Target="notesMasters/notesMaster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presProps" Target="presProps.xml"/><Relationship Id="rId34" Type="http://schemas.openxmlformats.org/officeDocument/2006/relationships/viewProps" Target="viewProps.xml"/><Relationship Id="rId35" Type="http://schemas.openxmlformats.org/officeDocument/2006/relationships/theme" Target="theme/theme1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pitchFamily="34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pitchFamily="34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686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2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922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pitchFamily="34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22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760CF21C-2060-44A4-8FEA-92DE14F1987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3195523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60CF21C-2060-44A4-8FEA-92DE14F19877}" type="slidenum">
              <a:rPr lang="en-US" altLang="en-US" smtClean="0"/>
              <a:pPr>
                <a:defRPr/>
              </a:pPr>
              <a:t>11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766639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Here, we</a:t>
            </a:r>
            <a:r>
              <a:rPr lang="en-US" baseline="0" dirty="0" smtClean="0"/>
              <a:t> want to draw the standard </a:t>
            </a:r>
            <a:r>
              <a:rPr lang="en-US" baseline="0" smtClean="0"/>
              <a:t>normal curve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60CF21C-2060-44A4-8FEA-92DE14F19877}" type="slidenum">
              <a:rPr lang="en-US" altLang="en-US" smtClean="0"/>
              <a:pPr>
                <a:defRPr/>
              </a:pPr>
              <a:t>29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632516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Here, we</a:t>
            </a:r>
            <a:r>
              <a:rPr lang="en-US" baseline="0" dirty="0" smtClean="0"/>
              <a:t> want to draw the standard normal curve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60CF21C-2060-44A4-8FEA-92DE14F19877}" type="slidenum">
              <a:rPr lang="en-US" altLang="en-US" smtClean="0"/>
              <a:pPr>
                <a:defRPr/>
              </a:pPr>
              <a:t>30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218886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60CF21C-2060-44A4-8FEA-92DE14F19877}" type="slidenum">
              <a:rPr lang="en-US" altLang="en-US" smtClean="0"/>
              <a:pPr>
                <a:defRPr/>
              </a:pPr>
              <a:t>12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096968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60CF21C-2060-44A4-8FEA-92DE14F19877}" type="slidenum">
              <a:rPr lang="en-US" altLang="en-US" smtClean="0"/>
              <a:pPr>
                <a:defRPr/>
              </a:pPr>
              <a:t>13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309251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Section 1.5.2 in book covers the book’s terminology for population mean/</a:t>
            </a:r>
            <a:r>
              <a:rPr lang="en-US" dirty="0" err="1" smtClean="0"/>
              <a:t>sd</a:t>
            </a:r>
            <a:r>
              <a:rPr lang="en-US" dirty="0" smtClean="0"/>
              <a:t> vs sample average/</a:t>
            </a:r>
            <a:r>
              <a:rPr lang="en-US" dirty="0" err="1" smtClean="0"/>
              <a:t>sd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60CF21C-2060-44A4-8FEA-92DE14F19877}" type="slidenum">
              <a:rPr lang="en-US" altLang="en-US" smtClean="0"/>
              <a:pPr>
                <a:defRPr/>
              </a:pPr>
              <a:t>15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010311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60CF21C-2060-44A4-8FEA-92DE14F19877}" type="slidenum">
              <a:rPr lang="en-US" altLang="en-US" smtClean="0"/>
              <a:pPr>
                <a:defRPr/>
              </a:pPr>
              <a:t>17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145618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37931725" indent="-37474525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fld id="{6A7A1D1F-4176-4377-A8C5-123FE2B14EC2}" type="slidenum">
              <a:rPr lang="en-US" altLang="en-US" smtClean="0"/>
              <a:pPr/>
              <a:t>19</a:t>
            </a:fld>
            <a:endParaRPr lang="en-US" altLang="en-US" smtClean="0"/>
          </a:p>
        </p:txBody>
      </p:sp>
      <p:sp>
        <p:nvSpPr>
          <p:cNvPr id="37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692150"/>
            <a:ext cx="4554538" cy="3416300"/>
          </a:xfrm>
          <a:ln/>
        </p:spPr>
      </p:sp>
      <p:sp>
        <p:nvSpPr>
          <p:cNvPr id="378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 dirty="0" smtClean="0">
                <a:latin typeface="Arial" charset="0"/>
              </a:rPr>
              <a:t>In class: go over quantiles of normal distribution.  What is the formal definition of z_{alpha/2}  Questions to ask: what does z_{1-alpha/2} equal?  What does z_{1/2} equal?</a:t>
            </a:r>
          </a:p>
        </p:txBody>
      </p:sp>
    </p:spTree>
    <p:extLst>
      <p:ext uri="{BB962C8B-B14F-4D97-AF65-F5344CB8AC3E}">
        <p14:creationId xmlns:p14="http://schemas.microsoft.com/office/powerpoint/2010/main" val="1987104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37931725" indent="-37474525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fld id="{6A7A1D1F-4176-4377-A8C5-123FE2B14EC2}" type="slidenum">
              <a:rPr lang="en-US" altLang="en-US" smtClean="0"/>
              <a:pPr/>
              <a:t>20</a:t>
            </a:fld>
            <a:endParaRPr lang="en-US" altLang="en-US" smtClean="0"/>
          </a:p>
        </p:txBody>
      </p:sp>
      <p:sp>
        <p:nvSpPr>
          <p:cNvPr id="37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692150"/>
            <a:ext cx="4554538" cy="3416300"/>
          </a:xfrm>
          <a:ln/>
        </p:spPr>
      </p:sp>
      <p:sp>
        <p:nvSpPr>
          <p:cNvPr id="378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dirty="0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68356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37931725" indent="-37474525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fld id="{6A7A1D1F-4176-4377-A8C5-123FE2B14EC2}" type="slidenum">
              <a:rPr lang="en-US" altLang="en-US" smtClean="0"/>
              <a:pPr/>
              <a:t>21</a:t>
            </a:fld>
            <a:endParaRPr lang="en-US" altLang="en-US" smtClean="0"/>
          </a:p>
        </p:txBody>
      </p:sp>
      <p:sp>
        <p:nvSpPr>
          <p:cNvPr id="37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692150"/>
            <a:ext cx="4554538" cy="3416300"/>
          </a:xfrm>
          <a:ln/>
        </p:spPr>
      </p:sp>
      <p:sp>
        <p:nvSpPr>
          <p:cNvPr id="378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 dirty="0" smtClean="0">
                <a:latin typeface="Arial" charset="0"/>
              </a:rPr>
              <a:t>In class: go over quantiles of normal distribution.  What is the formal definition of z_{alpha/2}  Questions to ask: what does z_{1-alpha/2} equal?  What does z_{1/2} equal?</a:t>
            </a:r>
          </a:p>
        </p:txBody>
      </p:sp>
    </p:spTree>
    <p:extLst>
      <p:ext uri="{BB962C8B-B14F-4D97-AF65-F5344CB8AC3E}">
        <p14:creationId xmlns:p14="http://schemas.microsoft.com/office/powerpoint/2010/main" val="18344569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37931725" indent="-37474525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fld id="{6A7A1D1F-4176-4377-A8C5-123FE2B14EC2}" type="slidenum">
              <a:rPr lang="en-US" altLang="en-US" smtClean="0"/>
              <a:pPr/>
              <a:t>22</a:t>
            </a:fld>
            <a:endParaRPr lang="en-US" altLang="en-US" smtClean="0"/>
          </a:p>
        </p:txBody>
      </p:sp>
      <p:sp>
        <p:nvSpPr>
          <p:cNvPr id="37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692150"/>
            <a:ext cx="4554538" cy="3416300"/>
          </a:xfrm>
          <a:ln/>
        </p:spPr>
      </p:sp>
      <p:sp>
        <p:nvSpPr>
          <p:cNvPr id="378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 dirty="0" smtClean="0">
                <a:latin typeface="Arial" charset="0"/>
              </a:rPr>
              <a:t>In class: go over quantiles of normal distribution.  What is the formal definition of z_{alpha/2}  Questions to ask: what does z_{1-alpha/2} equal?  What does z_{1/2} equal?</a:t>
            </a:r>
          </a:p>
        </p:txBody>
      </p:sp>
    </p:spTree>
    <p:extLst>
      <p:ext uri="{BB962C8B-B14F-4D97-AF65-F5344CB8AC3E}">
        <p14:creationId xmlns:p14="http://schemas.microsoft.com/office/powerpoint/2010/main" val="10965044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6839AA6-FA43-43D2-AC30-6B73533D2B62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85536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45E8C77-F075-4443-BDC3-6B8771408209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790342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2302"/>
            <a:ext cx="1971675" cy="575989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2302"/>
            <a:ext cx="5800725" cy="5759898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9341D47-0F9B-42AA-9502-8CC4830DFCA6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002874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5BC5B7D-D6B0-4550-9BAF-D21F2647AC79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786137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79BFEE-52BD-4BE0-94C7-06B01ACF3A93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93483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5"/>
            <a:ext cx="3703320" cy="402335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5"/>
            <a:ext cx="370332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F45BE4-C238-4599-8AA5-D020FA182302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261336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5"/>
            <a:ext cx="3703320" cy="32867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2867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AAED8DA-D847-4B2C-9265-8C39346120A6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344356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8C6F5F2-34A5-495D-BDE3-DD41883751DD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056090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722E670-A92B-4E87-8BC8-605B555D5E8A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34823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0" y="731520"/>
            <a:ext cx="486918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59224478-803B-426A-9453-CAB0C9990173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892469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9520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CC8B780-A6CD-48FC-BB36-3871CDE65583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259889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914400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9144001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57EF1939-3C87-43DB-A89B-601AEEBEAEDF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737845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568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2" r:id="rId1"/>
    <p:sldLayoutId id="2147483793" r:id="rId2"/>
    <p:sldLayoutId id="2147483794" r:id="rId3"/>
    <p:sldLayoutId id="2147483795" r:id="rId4"/>
    <p:sldLayoutId id="2147483796" r:id="rId5"/>
    <p:sldLayoutId id="2147483797" r:id="rId6"/>
    <p:sldLayoutId id="2147483798" r:id="rId7"/>
    <p:sldLayoutId id="2147483799" r:id="rId8"/>
    <p:sldLayoutId id="2147483800" r:id="rId9"/>
    <p:sldLayoutId id="2147483801" r:id="rId10"/>
    <p:sldLayoutId id="2147483802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jp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4" Type="http://schemas.openxmlformats.org/officeDocument/2006/relationships/image" Target="../media/image29.png"/><Relationship Id="rId5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odamid.oda.sas.com/SASODARegistration/" TargetMode="External"/><Relationship Id="rId3" Type="http://schemas.openxmlformats.org/officeDocument/2006/relationships/hyperlink" Target="https://odamid.oda.sas.com/SASODAControlCenter/enroll.html?enroll=79763c48-3d66-4faa-b802-14db272bc718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video.sas.com/detail/videos/managing-data/video/4573016761001/filtering-a-sas-table-in-a-data-step?autoStart=true" TargetMode="External"/><Relationship Id="rId4" Type="http://schemas.openxmlformats.org/officeDocument/2006/relationships/hyperlink" Target="http://video.sas.com/detail/videos/managing-data/video/4573016759001/performing-conditional-logic-in-sas?autoStart=true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video.sas.com/detail/videos/programming/video/4573016765001/writing-a-basic-sas-program?autoStart=true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807078"/>
            <a:ext cx="7543800" cy="3566160"/>
          </a:xfrm>
        </p:spPr>
        <p:txBody>
          <a:bodyPr/>
          <a:lstStyle/>
          <a:p>
            <a:r>
              <a:rPr lang="en-US" dirty="0" smtClean="0"/>
              <a:t>Introductory Review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9" y="4455621"/>
            <a:ext cx="7543800" cy="1698599"/>
          </a:xfrm>
        </p:spPr>
        <p:txBody>
          <a:bodyPr>
            <a:normAutofit lnSpcReduction="10000"/>
          </a:bodyPr>
          <a:lstStyle/>
          <a:p>
            <a:r>
              <a:rPr lang="en-US" sz="2000" dirty="0" smtClean="0"/>
              <a:t>SAS</a:t>
            </a:r>
          </a:p>
          <a:p>
            <a:r>
              <a:rPr lang="en-US" sz="2000" dirty="0" smtClean="0"/>
              <a:t>Measures of centrality</a:t>
            </a:r>
          </a:p>
          <a:p>
            <a:r>
              <a:rPr lang="en-US" sz="2000" dirty="0" smtClean="0"/>
              <a:t>Confidence intervals</a:t>
            </a:r>
          </a:p>
          <a:p>
            <a:r>
              <a:rPr lang="en-US" sz="2000" dirty="0" smtClean="0"/>
              <a:t>Hypothesis testing</a:t>
            </a:r>
          </a:p>
        </p:txBody>
      </p:sp>
    </p:spTree>
    <p:extLst>
      <p:ext uri="{BB962C8B-B14F-4D97-AF65-F5344CB8AC3E}">
        <p14:creationId xmlns:p14="http://schemas.microsoft.com/office/powerpoint/2010/main" val="39615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SAS session: Editor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981200"/>
            <a:ext cx="7885265" cy="41148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5BC5B7D-D6B0-4550-9BAF-D21F2647AC79}" type="slidenum">
              <a:rPr lang="en-US" altLang="en-US" smtClean="0"/>
              <a:pPr>
                <a:defRPr/>
              </a:pPr>
              <a:t>10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3521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SAS session: Editor/Code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5BC5B7D-D6B0-4550-9BAF-D21F2647AC79}" type="slidenum">
              <a:rPr lang="en-US" altLang="en-US" smtClean="0"/>
              <a:pPr>
                <a:defRPr/>
              </a:pPr>
              <a:t>11</a:t>
            </a:fld>
            <a:endParaRPr lang="en-US" altLang="en-US"/>
          </a:p>
        </p:txBody>
      </p:sp>
      <p:pic>
        <p:nvPicPr>
          <p:cNvPr id="6" name="Content Placeholder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800225"/>
            <a:ext cx="7239000" cy="45243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62330" b="34329"/>
          <a:stretch/>
        </p:blipFill>
        <p:spPr>
          <a:xfrm>
            <a:off x="4587240" y="1813561"/>
            <a:ext cx="4404360" cy="4434839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 flipV="1">
            <a:off x="2819400" y="1813561"/>
            <a:ext cx="1775460" cy="18440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2819400" y="5486623"/>
            <a:ext cx="1775460" cy="7617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2511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828800"/>
            <a:ext cx="7178040" cy="44862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SAS session: Log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5BC5B7D-D6B0-4550-9BAF-D21F2647AC79}" type="slidenum">
              <a:rPr lang="en-US" altLang="en-US" smtClean="0"/>
              <a:pPr>
                <a:defRPr/>
              </a:pPr>
              <a:t>12</a:t>
            </a:fld>
            <a:endParaRPr lang="en-US" altLang="en-US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2819400" y="1186121"/>
            <a:ext cx="2286000" cy="24714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2819400" y="5486623"/>
            <a:ext cx="1775460" cy="7617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833"/>
          <a:stretch/>
        </p:blipFill>
        <p:spPr>
          <a:xfrm>
            <a:off x="5105400" y="1186121"/>
            <a:ext cx="54102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095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838325"/>
            <a:ext cx="7178040" cy="44862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SAS session: Results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5BC5B7D-D6B0-4550-9BAF-D21F2647AC79}" type="slidenum">
              <a:rPr lang="en-US" altLang="en-US" smtClean="0"/>
              <a:pPr>
                <a:defRPr/>
              </a:pPr>
              <a:t>13</a:t>
            </a:fld>
            <a:endParaRPr lang="en-US" altLang="en-US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2819400" y="1838325"/>
            <a:ext cx="1279008" cy="18192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2819400" y="5486623"/>
            <a:ext cx="1279008" cy="6855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488" b="14048"/>
          <a:stretch/>
        </p:blipFill>
        <p:spPr>
          <a:xfrm>
            <a:off x="4098408" y="1804701"/>
            <a:ext cx="5807592" cy="4367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833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Measures of centrality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8095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Mean, Median, and Mode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5BC5B7D-D6B0-4550-9BAF-D21F2647AC79}" type="slidenum">
              <a:rPr lang="en-US" altLang="en-US" smtClean="0"/>
              <a:pPr>
                <a:defRPr/>
              </a:pPr>
              <a:t>15</a:t>
            </a:fld>
            <a:endParaRPr lang="en-US" altLang="en-US"/>
          </a:p>
        </p:txBody>
      </p:sp>
      <p:pic>
        <p:nvPicPr>
          <p:cNvPr id="6" name="Picture 2" descr="https://upload.wikimedia.org/wikipedia/commons/thumb/d/de/Comparison_mean_median_mode.svg/300px-Comparison_mean_median_mode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7660" y="1850673"/>
            <a:ext cx="5994400" cy="449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Estimating the  population mean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0062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>
                <a:ea typeface="+mj-ea"/>
              </a:rPr>
              <a:t>Assumptions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5BC5B7D-D6B0-4550-9BAF-D21F2647AC79}" type="slidenum">
              <a:rPr lang="en-US" altLang="en-US" smtClean="0"/>
              <a:pPr>
                <a:defRPr/>
              </a:pPr>
              <a:t>17</a:t>
            </a:fld>
            <a:endParaRPr lang="en-US" altLang="en-US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will return to these later</a:t>
            </a:r>
            <a:r>
              <a:rPr lang="is-IS" dirty="0" smtClean="0"/>
              <a:t>…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>
                <a:ea typeface="+mj-ea"/>
              </a:rPr>
              <a:t>The sample mean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195" name="Rectangle 3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822959" y="1845734"/>
                <a:ext cx="7406641" cy="4614052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altLang="en-US" dirty="0" smtClean="0"/>
                  <a:t>If Y</a:t>
                </a:r>
                <a:r>
                  <a:rPr lang="en-US" altLang="en-US" baseline="-25000" dirty="0" smtClean="0"/>
                  <a:t>1,</a:t>
                </a:r>
                <a:r>
                  <a:rPr lang="en-US" altLang="en-US" dirty="0" smtClean="0"/>
                  <a:t> Y</a:t>
                </a:r>
                <a:r>
                  <a:rPr lang="en-US" altLang="en-US" baseline="-25000" dirty="0" smtClean="0"/>
                  <a:t>2</a:t>
                </a:r>
                <a:r>
                  <a:rPr lang="en-US" altLang="en-US" dirty="0" smtClean="0"/>
                  <a:t>, …, </a:t>
                </a:r>
                <a:r>
                  <a:rPr lang="en-US" altLang="en-US" dirty="0" err="1"/>
                  <a:t>Y</a:t>
                </a:r>
                <a:r>
                  <a:rPr lang="en-US" altLang="en-US" baseline="-25000" dirty="0" err="1" smtClean="0"/>
                  <a:t>n</a:t>
                </a:r>
                <a:r>
                  <a:rPr lang="en-US" altLang="en-US" dirty="0" smtClean="0"/>
                  <a:t> are the possible values and </a:t>
                </a:r>
                <a:r>
                  <a:rPr lang="en-US" altLang="en-US" dirty="0"/>
                  <a:t>y</a:t>
                </a:r>
                <a:r>
                  <a:rPr lang="en-US" altLang="en-US" baseline="-25000" dirty="0" smtClean="0"/>
                  <a:t>1</a:t>
                </a:r>
                <a:r>
                  <a:rPr lang="en-US" altLang="en-US" baseline="-25000" dirty="0"/>
                  <a:t>,</a:t>
                </a:r>
                <a:r>
                  <a:rPr lang="en-US" altLang="en-US" dirty="0"/>
                  <a:t> </a:t>
                </a:r>
                <a:r>
                  <a:rPr lang="en-US" altLang="en-US" dirty="0" smtClean="0"/>
                  <a:t>y</a:t>
                </a:r>
                <a:r>
                  <a:rPr lang="en-US" altLang="en-US" baseline="-25000" dirty="0" smtClean="0"/>
                  <a:t>2</a:t>
                </a:r>
                <a:r>
                  <a:rPr lang="en-US" altLang="en-US" dirty="0"/>
                  <a:t>, …, </a:t>
                </a:r>
                <a:r>
                  <a:rPr lang="en-US" altLang="en-US" dirty="0" err="1" smtClean="0"/>
                  <a:t>y</a:t>
                </a:r>
                <a:r>
                  <a:rPr lang="en-US" altLang="en-US" baseline="-25000" dirty="0" err="1" smtClean="0"/>
                  <a:t>n</a:t>
                </a:r>
                <a:r>
                  <a:rPr lang="en-US" altLang="en-US" dirty="0" smtClean="0"/>
                  <a:t> are observed, then</a:t>
                </a:r>
                <a:endParaRPr lang="en-US" altLang="en-US" sz="1800" dirty="0" smtClean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en-US" sz="18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altLang="en-US" sz="18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𝑌</m:t>
                        </m:r>
                      </m:e>
                    </m:acc>
                    <m:r>
                      <a:rPr lang="en-US" altLang="en-US" sz="1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 </m:t>
                    </m:r>
                    <m:f>
                      <m:fPr>
                        <m:ctrlPr>
                          <a:rPr lang="en-US" altLang="en-US" sz="18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en-US" sz="1800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US" altLang="en-US" sz="1800" b="0" i="0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Y</m:t>
                        </m:r>
                        <m:r>
                          <m:rPr>
                            <m:nor/>
                          </m:rPr>
                          <a:rPr lang="en-US" altLang="en-US" sz="1800" baseline="-25000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  <m:r>
                          <m:rPr>
                            <m:nor/>
                          </m:rPr>
                          <a:rPr lang="en-US" altLang="en-US" sz="1800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+ </m:t>
                        </m:r>
                        <m:r>
                          <m:rPr>
                            <m:nor/>
                          </m:rPr>
                          <a:rPr lang="en-US" altLang="en-US" sz="1800" b="0" i="0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Y</m:t>
                        </m:r>
                        <m:r>
                          <m:rPr>
                            <m:nor/>
                          </m:rPr>
                          <a:rPr lang="en-US" altLang="en-US" sz="1800" baseline="-25000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  <m:r>
                          <m:rPr>
                            <m:nor/>
                          </m:rPr>
                          <a:rPr lang="en-US" altLang="en-US" sz="1800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+ … + </m:t>
                        </m:r>
                        <m:r>
                          <m:rPr>
                            <m:nor/>
                          </m:rPr>
                          <a:rPr lang="en-US" altLang="en-US" sz="1800" b="0" i="0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Y</m:t>
                        </m:r>
                        <m:r>
                          <m:rPr>
                            <m:nor/>
                          </m:rPr>
                          <a:rPr lang="en-US" altLang="en-US" sz="1800" baseline="-25000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n</m:t>
                        </m:r>
                        <m:r>
                          <m:rPr>
                            <m:nor/>
                          </m:rPr>
                          <a:rPr lang="en-US" altLang="en-US" sz="1800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)</m:t>
                        </m:r>
                      </m:num>
                      <m:den>
                        <m:r>
                          <a:rPr lang="en-US" altLang="en-US" sz="18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</m:den>
                    </m:f>
                  </m:oMath>
                </a14:m>
                <a:r>
                  <a:rPr lang="en-US" altLang="en-US" sz="1800" dirty="0" smtClean="0"/>
                  <a:t>   and  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en-US" sz="1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altLang="en-US" sz="18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𝑦</m:t>
                        </m:r>
                      </m:e>
                    </m:acc>
                    <m:r>
                      <a:rPr lang="en-US" altLang="en-US" sz="1800" i="1">
                        <a:latin typeface="Cambria Math" charset="0"/>
                        <a:ea typeface="Cambria Math" charset="0"/>
                        <a:cs typeface="Cambria Math" charset="0"/>
                      </a:rPr>
                      <m:t>= </m:t>
                    </m:r>
                    <m:f>
                      <m:fPr>
                        <m:ctrlPr>
                          <a:rPr lang="en-US" altLang="en-US" sz="1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en-US" sz="1800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US" altLang="en-US" sz="1800" b="0" i="0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y</m:t>
                        </m:r>
                        <m:r>
                          <m:rPr>
                            <m:nor/>
                          </m:rPr>
                          <a:rPr lang="en-US" altLang="en-US" sz="1800" baseline="-25000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  <m:r>
                          <m:rPr>
                            <m:nor/>
                          </m:rPr>
                          <a:rPr lang="en-US" altLang="en-US" sz="1800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+ </m:t>
                        </m:r>
                        <m:r>
                          <m:rPr>
                            <m:nor/>
                          </m:rPr>
                          <a:rPr lang="en-US" altLang="en-US" sz="1800" b="0" i="0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y</m:t>
                        </m:r>
                        <m:r>
                          <m:rPr>
                            <m:nor/>
                          </m:rPr>
                          <a:rPr lang="en-US" altLang="en-US" sz="1800" baseline="-25000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  <m:r>
                          <m:rPr>
                            <m:nor/>
                          </m:rPr>
                          <a:rPr lang="en-US" altLang="en-US" sz="1800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+ … + </m:t>
                        </m:r>
                        <m:r>
                          <m:rPr>
                            <m:nor/>
                          </m:rPr>
                          <a:rPr lang="en-US" altLang="en-US" sz="1800" b="0" i="0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y</m:t>
                        </m:r>
                        <m:r>
                          <m:rPr>
                            <m:nor/>
                          </m:rPr>
                          <a:rPr lang="en-US" altLang="en-US" sz="1800" baseline="-25000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n</m:t>
                        </m:r>
                        <m:r>
                          <m:rPr>
                            <m:nor/>
                          </m:rPr>
                          <a:rPr lang="en-US" altLang="en-US" sz="1800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)</m:t>
                        </m:r>
                      </m:num>
                      <m:den>
                        <m:r>
                          <a:rPr lang="en-US" altLang="en-US" sz="1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</m:den>
                    </m:f>
                  </m:oMath>
                </a14:m>
                <a:endParaRPr lang="en-US" altLang="en-US" sz="1800" dirty="0" smtClean="0"/>
              </a:p>
              <a:p>
                <a:pPr marL="0" indent="0" eaLnBrk="1" hangingPunct="1">
                  <a:buNone/>
                </a:pPr>
                <a:r>
                  <a:rPr lang="en-US" altLang="en-US" dirty="0" smtClean="0"/>
                  <a:t>The idea:  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en-US" i="1" smtClean="0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altLang="en-US" b="0" i="1" smtClean="0">
                            <a:latin typeface="Cambria Math" charset="0"/>
                          </a:rPr>
                          <m:t>𝑌</m:t>
                        </m:r>
                      </m:e>
                    </m:acc>
                  </m:oMath>
                </a14:m>
                <a:r>
                  <a:rPr lang="en-US" altLang="en-US" dirty="0" smtClean="0"/>
                  <a:t> “approx. equals” </a:t>
                </a:r>
                <a14:m>
                  <m:oMath xmlns:m="http://schemas.openxmlformats.org/officeDocument/2006/math">
                    <m:r>
                      <a:rPr lang="en-US" alt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𝜇</m:t>
                    </m:r>
                  </m:oMath>
                </a14:m>
                <a:endParaRPr lang="en-US" altLang="en-US" dirty="0"/>
              </a:p>
              <a:p>
                <a:pPr marL="0" indent="0" eaLnBrk="1" hangingPunct="1">
                  <a:buNone/>
                </a:pPr>
                <a:r>
                  <a:rPr lang="en-US" altLang="en-US" dirty="0" smtClean="0"/>
                  <a:t>What is the definition of “approx. equals”?</a:t>
                </a:r>
              </a:p>
              <a:p>
                <a:pPr>
                  <a:buFont typeface="Arial" charset="0"/>
                  <a:buChar char="•"/>
                </a:pPr>
                <a:r>
                  <a:rPr lang="en-US" altLang="en-US" dirty="0" smtClean="0">
                    <a:ea typeface="Cambria Math" charset="0"/>
                    <a:cs typeface="Cambria Math" charset="0"/>
                  </a:rPr>
                  <a:t>The mean of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alt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𝑌</m:t>
                        </m:r>
                      </m:e>
                    </m:acc>
                  </m:oMath>
                </a14:m>
                <a:r>
                  <a:rPr lang="en-US" altLang="en-US" sz="1800" dirty="0" smtClean="0">
                    <a:latin typeface="Cambria Math" charset="0"/>
                    <a:ea typeface="Cambria Math" charset="0"/>
                    <a:cs typeface="Cambria Math" charset="0"/>
                  </a:rPr>
                  <a:t> equals </a:t>
                </a:r>
                <a14:m>
                  <m:oMath xmlns:m="http://schemas.openxmlformats.org/officeDocument/2006/math">
                    <m:r>
                      <a:rPr lang="en-US" altLang="en-US" sz="1800" i="1">
                        <a:latin typeface="Cambria Math" charset="0"/>
                        <a:ea typeface="Cambria Math" charset="0"/>
                        <a:cs typeface="Cambria Math" charset="0"/>
                      </a:rPr>
                      <m:t>𝜇</m:t>
                    </m:r>
                    <m:r>
                      <a:rPr lang="en-US" altLang="en-US" sz="1800" i="1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endParaRPr lang="en-US" altLang="en-US" sz="1800" dirty="0" smtClean="0">
                  <a:latin typeface="Cambria Math" charset="0"/>
                  <a:ea typeface="Cambria Math" charset="0"/>
                  <a:cs typeface="Cambria Math" charset="0"/>
                </a:endParaRPr>
              </a:p>
              <a:p>
                <a:pPr>
                  <a:buFont typeface="Arial" charset="0"/>
                  <a:buChar char="•"/>
                </a:pPr>
                <a:r>
                  <a:rPr lang="en-US" altLang="en-US" sz="1800" dirty="0" smtClean="0">
                    <a:latin typeface="Cambria Math" charset="0"/>
                    <a:ea typeface="Cambria Math" charset="0"/>
                    <a:cs typeface="Cambria Math" charset="0"/>
                  </a:rPr>
                  <a:t>Variance(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en-US" sz="1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altLang="en-US" sz="18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𝑌</m:t>
                        </m:r>
                      </m:e>
                    </m:acc>
                    <m:r>
                      <a:rPr lang="en-US" altLang="en-US" sz="1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  <m:r>
                      <a:rPr lang="en-US" altLang="en-US" sz="18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f>
                      <m:fPr>
                        <m:ctrlPr>
                          <a:rPr lang="en-US" altLang="en-US" sz="18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en-US" sz="18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altLang="en-US" sz="18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altLang="en-US" sz="18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altLang="en-US" sz="18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</m:den>
                    </m:f>
                    <m:r>
                      <a:rPr lang="is-IS" altLang="en-US" sz="1800" i="1"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  <m:r>
                      <m:rPr>
                        <m:nor/>
                      </m:rPr>
                      <a:rPr lang="en-US" altLang="en-US" sz="180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en-US" sz="1800">
                        <a:latin typeface="Cambria Math" charset="0"/>
                        <a:ea typeface="Cambria Math" charset="0"/>
                        <a:cs typeface="Cambria Math" charset="0"/>
                      </a:rPr>
                      <m:t>SD</m:t>
                    </m:r>
                    <m:r>
                      <m:rPr>
                        <m:nor/>
                      </m:rPr>
                      <a:rPr lang="en-US" altLang="en-US" sz="1800" dirty="0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acc>
                      <m:accPr>
                        <m:chr m:val="̅"/>
                        <m:ctrlPr>
                          <a:rPr lang="en-US" altLang="en-US" sz="1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altLang="en-US" sz="1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𝑌</m:t>
                        </m:r>
                      </m:e>
                    </m:acc>
                    <m:r>
                      <a:rPr lang="en-US" altLang="en-US" sz="1800" i="1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  <m:r>
                      <a:rPr lang="en-US" altLang="en-US" sz="180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f>
                      <m:fPr>
                        <m:ctrlPr>
                          <a:rPr lang="en-US" altLang="en-US" sz="1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en-US" altLang="en-US" sz="1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𝜎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en-US" sz="18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en-US" sz="18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𝑛</m:t>
                            </m:r>
                          </m:e>
                        </m:rad>
                      </m:den>
                    </m:f>
                  </m:oMath>
                </a14:m>
                <a:endParaRPr lang="en-US" sz="1800" dirty="0" smtClean="0"/>
              </a:p>
              <a:p>
                <a:pPr marL="0" indent="0">
                  <a:buNone/>
                </a:pPr>
                <a:r>
                  <a:rPr lang="en-US" altLang="en-US" dirty="0" smtClean="0"/>
                  <a:t>So</a:t>
                </a:r>
                <a:r>
                  <a:rPr lang="en-US" altLang="en-US" sz="1800" dirty="0" smtClean="0"/>
                  <a:t>,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alt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𝑌</m:t>
                        </m:r>
                      </m:e>
                    </m:acc>
                    <m:r>
                      <a:rPr lang="en-US" alt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en-US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m:rPr>
                        <m:nor/>
                      </m:rPr>
                      <a:rPr lang="en-US" altLang="en-US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alt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𝜇</m:t>
                    </m:r>
                  </m:oMath>
                </a14:m>
                <a:r>
                  <a:rPr lang="en-US" altLang="en-US" dirty="0">
                    <a:latin typeface="Cambria Math" charset="0"/>
                    <a:ea typeface="Cambria Math" charset="0"/>
                    <a:cs typeface="Cambria Math" charset="0"/>
                  </a:rPr>
                  <a:t> </a:t>
                </a:r>
                <a:r>
                  <a:rPr lang="en-US" altLang="en-US" dirty="0" smtClean="0">
                    <a:latin typeface="Cambria Math" charset="0"/>
                    <a:ea typeface="Cambria Math" charset="0"/>
                    <a:cs typeface="Cambria Math" charset="0"/>
                  </a:rPr>
                  <a:t>+ remainder,</a:t>
                </a:r>
                <a:endParaRPr lang="en-US" altLang="en-US" sz="2400" dirty="0"/>
              </a:p>
              <a:p>
                <a:pPr marL="0" indent="0">
                  <a:buNone/>
                </a:pPr>
                <a:r>
                  <a:rPr lang="en-US" altLang="en-US" dirty="0" smtClean="0"/>
                  <a:t>where </a:t>
                </a:r>
                <a:r>
                  <a:rPr lang="en-US" altLang="en-US" sz="1800" dirty="0"/>
                  <a:t>|</a:t>
                </a:r>
                <a:r>
                  <a:rPr lang="en-US" altLang="en-US" sz="1800" dirty="0">
                    <a:latin typeface="Cambria Math" charset="0"/>
                    <a:ea typeface="Cambria Math" charset="0"/>
                    <a:cs typeface="Cambria Math" charset="0"/>
                  </a:rPr>
                  <a:t>remainder|</a:t>
                </a:r>
                <a:r>
                  <a:rPr lang="en-US" altLang="en-US" sz="1800" dirty="0"/>
                  <a:t> </a:t>
                </a:r>
                <a:r>
                  <a:rPr lang="en-US" altLang="en-US" dirty="0"/>
                  <a:t>is “unlikely” to exceed</a:t>
                </a:r>
                <a:r>
                  <a:rPr lang="en-US" altLang="en-US" sz="1800" dirty="0"/>
                  <a:t> </a:t>
                </a:r>
                <a14:m>
                  <m:oMath xmlns:m="http://schemas.openxmlformats.org/officeDocument/2006/math">
                    <m:r>
                      <a:rPr lang="en-US" altLang="en-US" sz="1800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en-US" sz="1800">
                        <a:latin typeface="Cambria Math" charset="0"/>
                        <a:ea typeface="Cambria Math" charset="0"/>
                        <a:cs typeface="Cambria Math" charset="0"/>
                      </a:rPr>
                      <m:t>multiple</m:t>
                    </m:r>
                    <m:r>
                      <a:rPr lang="en-US" altLang="en-US" sz="1800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  <m:r>
                      <a:rPr lang="en-US" sz="1800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∙</m:t>
                    </m:r>
                    <m:f>
                      <m:fPr>
                        <m:ctrlPr>
                          <a:rPr lang="en-US" altLang="en-US" sz="1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en-US" altLang="en-US" sz="1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𝜎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en-US" sz="18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en-US" sz="18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𝑛</m:t>
                            </m:r>
                          </m:e>
                        </m:rad>
                      </m:den>
                    </m:f>
                  </m:oMath>
                </a14:m>
                <a:endParaRPr lang="en-US" altLang="en-US" sz="1800" dirty="0"/>
              </a:p>
              <a:p>
                <a:pPr marL="0" indent="0">
                  <a:buNone/>
                </a:pPr>
                <a:r>
                  <a:rPr lang="en-US" altLang="en-US" dirty="0" smtClean="0"/>
                  <a:t>How do we quantify “unlikely”?  Via the central limit </a:t>
                </a:r>
                <a:r>
                  <a:rPr lang="en-US" altLang="en-US" dirty="0" smtClean="0"/>
                  <a:t>theorem </a:t>
                </a:r>
                <a:r>
                  <a:rPr lang="en-US" altLang="en-US" dirty="0" smtClean="0"/>
                  <a:t>(CLT)!</a:t>
                </a:r>
                <a:endParaRPr lang="en-US" altLang="en-US" dirty="0"/>
              </a:p>
              <a:p>
                <a:pPr marL="0" indent="0">
                  <a:buNone/>
                </a:pPr>
                <a:endParaRPr lang="en-US" sz="1800" dirty="0"/>
              </a:p>
            </p:txBody>
          </p:sp>
        </mc:Choice>
        <mc:Fallback>
          <p:sp>
            <p:nvSpPr>
              <p:cNvPr id="819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22959" y="1845734"/>
                <a:ext cx="7406641" cy="4614052"/>
              </a:xfrm>
              <a:blipFill rotWithShape="0">
                <a:blip r:embed="rId2"/>
                <a:stretch>
                  <a:fillRect l="-2058" t="-1453" r="-15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5BC5B7D-D6B0-4550-9BAF-D21F2647AC79}" type="slidenum">
              <a:rPr lang="en-US" altLang="en-US" smtClean="0"/>
              <a:pPr>
                <a:defRPr/>
              </a:pPr>
              <a:t>18</a:t>
            </a:fld>
            <a:endParaRPr lang="en-US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04716" y="357571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4266671" y="4191000"/>
            <a:ext cx="4175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n-lt"/>
              </a:rPr>
              <a:t>(</a:t>
            </a:r>
            <a:r>
              <a:rPr lang="en-US" i="1" dirty="0" smtClean="0">
                <a:latin typeface="+mn-lt"/>
              </a:rPr>
              <a:t>note: this </a:t>
            </a:r>
            <a:r>
              <a:rPr lang="en-US" i="1" dirty="0">
                <a:latin typeface="+mn-lt"/>
              </a:rPr>
              <a:t>g</a:t>
            </a:r>
            <a:r>
              <a:rPr lang="en-US" i="1" dirty="0" smtClean="0">
                <a:latin typeface="+mn-lt"/>
              </a:rPr>
              <a:t>oes to 0 as n increases and is the </a:t>
            </a:r>
            <a:r>
              <a:rPr lang="en-US" i="1" dirty="0">
                <a:latin typeface="+mn-lt"/>
              </a:rPr>
              <a:t>law of large numbers</a:t>
            </a:r>
            <a:r>
              <a:rPr lang="en-US" dirty="0" smtClean="0">
                <a:latin typeface="+mn-lt"/>
              </a:rPr>
              <a:t>)</a:t>
            </a:r>
            <a:endParaRPr lang="en-US" dirty="0"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xfrm>
            <a:off x="904081" y="855490"/>
            <a:ext cx="7505281" cy="837172"/>
          </a:xfrm>
        </p:spPr>
        <p:txBody>
          <a:bodyPr lIns="90488" tIns="44450" rIns="90488" bIns="44450">
            <a:noAutofit/>
          </a:bodyPr>
          <a:lstStyle/>
          <a:p>
            <a:pPr eaLnBrk="1" hangingPunct="1">
              <a:defRPr/>
            </a:pPr>
            <a:r>
              <a:rPr lang="en-US" dirty="0" smtClean="0">
                <a:ea typeface="+mj-ea"/>
              </a:rPr>
              <a:t>The central limit theorem CLT)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22959" y="1845734"/>
                <a:ext cx="8321041" cy="4250266"/>
              </a:xfrm>
            </p:spPr>
            <p:txBody>
              <a:bodyPr>
                <a:normAutofit/>
              </a:bodyPr>
              <a:lstStyle/>
              <a:p>
                <a:r>
                  <a:rPr lang="en-US" altLang="en-US" sz="2200" dirty="0" smtClean="0">
                    <a:ea typeface="Cambria Math" charset="0"/>
                    <a:cs typeface="Cambria Math" charset="0"/>
                  </a:rPr>
                  <a:t>The CLT is a refinement of the law of large numbers</a:t>
                </a:r>
              </a:p>
              <a:p>
                <a:r>
                  <a:rPr lang="en-US" altLang="en-US" sz="2200" dirty="0" smtClean="0">
                    <a:ea typeface="Cambria Math" charset="0"/>
                    <a:cs typeface="Cambria Math" charset="0"/>
                  </a:rPr>
                  <a:t>It states that not only does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en-US" sz="2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altLang="en-US" sz="2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𝑌</m:t>
                        </m:r>
                      </m:e>
                    </m:acc>
                  </m:oMath>
                </a14:m>
                <a:r>
                  <a:rPr lang="en-US" altLang="en-US" sz="2200" dirty="0" smtClean="0">
                    <a:ea typeface="Cambria Math" charset="0"/>
                    <a:cs typeface="Cambria Math" charset="0"/>
                  </a:rPr>
                  <a:t> eventually converge to </a:t>
                </a:r>
                <a14:m>
                  <m:oMath xmlns:m="http://schemas.openxmlformats.org/officeDocument/2006/math">
                    <m:r>
                      <a:rPr lang="en-US" altLang="en-US" sz="2200" i="1">
                        <a:latin typeface="Cambria Math" charset="0"/>
                        <a:ea typeface="Cambria Math" charset="0"/>
                        <a:cs typeface="Cambria Math" charset="0"/>
                      </a:rPr>
                      <m:t>𝜇</m:t>
                    </m:r>
                  </m:oMath>
                </a14:m>
                <a:r>
                  <a:rPr lang="en-US" altLang="en-US" sz="2200" dirty="0" smtClean="0">
                    <a:ea typeface="Cambria Math" charset="0"/>
                    <a:cs typeface="Cambria Math" charset="0"/>
                  </a:rPr>
                  <a:t>, but the distribution of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en-US" sz="2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altLang="en-US" sz="2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𝑌</m:t>
                        </m:r>
                      </m:e>
                    </m:acc>
                  </m:oMath>
                </a14:m>
                <a:r>
                  <a:rPr lang="en-US" altLang="en-US" sz="2200" dirty="0" smtClean="0">
                    <a:ea typeface="Cambria Math" charset="0"/>
                    <a:cs typeface="Cambria Math" charset="0"/>
                  </a:rPr>
                  <a:t> “eventually” looks like normal/Gaussian distribution</a:t>
                </a:r>
              </a:p>
              <a:p>
                <a:endParaRPr lang="en-US" sz="2200" i="1" dirty="0" smtClean="0">
                  <a:ea typeface="Cambria Math" charset="0"/>
                  <a:cs typeface="Cambria Math" charset="0"/>
                </a:endParaRPr>
              </a:p>
              <a:p>
                <a:r>
                  <a:rPr lang="en-US" sz="2200" dirty="0" smtClean="0">
                    <a:ea typeface="Cambria Math" charset="0"/>
                    <a:cs typeface="Cambria Math" charset="0"/>
                  </a:rPr>
                  <a:t>In notation, we write this as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en-US" sz="1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altLang="en-US" sz="1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𝑌</m:t>
                        </m:r>
                      </m:e>
                    </m:acc>
                    <m:r>
                      <a:rPr lang="en-US" sz="1800" i="1">
                        <a:latin typeface="Cambria Math" charset="0"/>
                        <a:ea typeface="Cambria Math" charset="0"/>
                        <a:cs typeface="Cambria Math" charset="0"/>
                      </a:rPr>
                      <m:t>~</m:t>
                    </m:r>
                    <m:r>
                      <a:rPr lang="en-US" sz="1800" i="1">
                        <a:latin typeface="Cambria Math" charset="0"/>
                        <a:ea typeface="Cambria Math" charset="0"/>
                        <a:cs typeface="Cambria Math" charset="0"/>
                      </a:rPr>
                      <m:t>𝑁</m:t>
                    </m:r>
                    <m:r>
                      <a:rPr lang="en-US" sz="1800" i="1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a:rPr lang="en-US" altLang="en-US" sz="1800" i="1">
                        <a:latin typeface="Cambria Math" charset="0"/>
                        <a:ea typeface="Cambria Math" charset="0"/>
                        <a:cs typeface="Cambria Math" charset="0"/>
                      </a:rPr>
                      <m:t>𝜇</m:t>
                    </m:r>
                    <m:r>
                      <a:rPr lang="en-US" sz="1800" i="1"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  <m:f>
                      <m:fPr>
                        <m:ctrlPr>
                          <a:rPr lang="en-US" altLang="en-US" sz="1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en-US" sz="18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altLang="en-US" sz="18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altLang="en-US" sz="18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altLang="en-US" sz="1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</m:den>
                    </m:f>
                    <m:r>
                      <a:rPr lang="en-US" sz="1800" i="1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endParaRPr lang="en-US" sz="1800" i="1" dirty="0"/>
              </a:p>
              <a:p>
                <a:r>
                  <a:rPr lang="en-US" altLang="en-US" sz="2400" dirty="0" smtClean="0">
                    <a:ea typeface="Cambria Math" charset="0"/>
                    <a:cs typeface="Cambria Math" charset="0"/>
                  </a:rPr>
                  <a:t>So,</a:t>
                </a:r>
                <a:r>
                  <a:rPr lang="en-US" altLang="en-US" sz="2400" dirty="0"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en-US" sz="1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altLang="en-US" sz="1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𝑌</m:t>
                        </m:r>
                      </m:e>
                    </m:acc>
                    <m:r>
                      <a:rPr lang="en-US" altLang="en-US" sz="1800" i="1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en-US" sz="180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m:rPr>
                        <m:nor/>
                      </m:rPr>
                      <a:rPr lang="en-US" altLang="en-US" sz="1800" dirty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altLang="en-US" sz="1800" i="1">
                        <a:latin typeface="Cambria Math" charset="0"/>
                        <a:ea typeface="Cambria Math" charset="0"/>
                        <a:cs typeface="Cambria Math" charset="0"/>
                      </a:rPr>
                      <m:t>𝜇</m:t>
                    </m:r>
                    <m:r>
                      <a:rPr lang="en-US" altLang="en-US" sz="1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altLang="en-US" sz="1800" dirty="0">
                    <a:latin typeface="Cambria Math" charset="0"/>
                    <a:ea typeface="Cambria Math" charset="0"/>
                    <a:cs typeface="Cambria Math" charset="0"/>
                  </a:rPr>
                  <a:t>+ </a:t>
                </a:r>
                <a:r>
                  <a:rPr lang="en-US" altLang="en-US" sz="1800" dirty="0" smtClean="0">
                    <a:latin typeface="Cambria Math" charset="0"/>
                    <a:ea typeface="Cambria Math" charset="0"/>
                    <a:cs typeface="Cambria Math" charset="0"/>
                  </a:rPr>
                  <a:t>remainder</a:t>
                </a:r>
                <a:r>
                  <a:rPr lang="en-US" altLang="en-US" sz="1800" dirty="0">
                    <a:latin typeface="Cambria Math" charset="0"/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en-US" sz="1800" i="1">
                        <a:latin typeface="Cambria Math" charset="0"/>
                        <a:ea typeface="Cambria Math" charset="0"/>
                        <a:cs typeface="Cambria Math" charset="0"/>
                      </a:rPr>
                      <m:t>↔</m:t>
                    </m:r>
                  </m:oMath>
                </a14:m>
                <a:r>
                  <a:rPr lang="en-US" altLang="en-US" sz="1800" dirty="0">
                    <a:latin typeface="Cambria Math" charset="0"/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en-US" sz="1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altLang="en-US" sz="1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𝑌</m:t>
                        </m:r>
                      </m:e>
                    </m:acc>
                    <m:r>
                      <a:rPr lang="en-US" altLang="en-US" sz="1800" i="1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en-US" sz="18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− </m:t>
                    </m:r>
                    <m:r>
                      <a:rPr lang="en-US" altLang="en-US" sz="1800" i="1">
                        <a:latin typeface="Cambria Math" charset="0"/>
                        <a:ea typeface="Cambria Math" charset="0"/>
                        <a:cs typeface="Cambria Math" charset="0"/>
                      </a:rPr>
                      <m:t>𝜇</m:t>
                    </m:r>
                    <m:r>
                      <a:rPr lang="en-US" altLang="en-US" sz="18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</m:oMath>
                </a14:m>
                <a:r>
                  <a:rPr lang="en-US" altLang="en-US" sz="1800" dirty="0" smtClean="0">
                    <a:latin typeface="Cambria Math" charset="0"/>
                    <a:ea typeface="Cambria Math" charset="0"/>
                    <a:cs typeface="Cambria Math" charset="0"/>
                  </a:rPr>
                  <a:t> remainder</a:t>
                </a:r>
              </a:p>
              <a:p>
                <a:r>
                  <a:rPr lang="en-US" altLang="en-US" sz="2400" dirty="0" smtClean="0"/>
                  <a:t>Hence, </a:t>
                </a:r>
                <a:r>
                  <a:rPr lang="en-US" altLang="en-US" sz="1800" dirty="0" smtClean="0">
                    <a:latin typeface="Cambria Math" charset="0"/>
                    <a:ea typeface="Cambria Math" charset="0"/>
                    <a:cs typeface="Cambria Math" charset="0"/>
                  </a:rPr>
                  <a:t>remainder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charset="0"/>
                        <a:ea typeface="Cambria Math" charset="0"/>
                        <a:cs typeface="Cambria Math" charset="0"/>
                      </a:rPr>
                      <m:t>~</m:t>
                    </m:r>
                    <m:r>
                      <a:rPr lang="en-US" sz="1800" i="1">
                        <a:latin typeface="Cambria Math" charset="0"/>
                        <a:ea typeface="Cambria Math" charset="0"/>
                        <a:cs typeface="Cambria Math" charset="0"/>
                      </a:rPr>
                      <m:t>𝑁</m:t>
                    </m:r>
                    <m:r>
                      <a:rPr lang="en-US" sz="1800" i="1">
                        <a:latin typeface="Cambria Math" charset="0"/>
                        <a:ea typeface="Cambria Math" charset="0"/>
                        <a:cs typeface="Cambria Math" charset="0"/>
                      </a:rPr>
                      <m:t>(0,</m:t>
                    </m:r>
                    <m:f>
                      <m:fPr>
                        <m:ctrlPr>
                          <a:rPr lang="en-US" altLang="en-US" sz="1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en-US" sz="18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altLang="en-US" sz="18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altLang="en-US" sz="18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altLang="en-US" sz="1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</m:den>
                    </m:f>
                    <m:r>
                      <a:rPr lang="en-US" sz="1800" i="1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endParaRPr lang="en-US" sz="1800" i="1" dirty="0"/>
              </a:p>
            </p:txBody>
          </p:sp>
        </mc:Choice>
        <mc:Fallback xmlns="">
          <p:sp>
            <p:nvSpPr>
              <p:cNvPr id="18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22959" y="1845734"/>
                <a:ext cx="8321041" cy="4250266"/>
              </a:xfrm>
              <a:blipFill rotWithShape="0">
                <a:blip r:embed="rId3"/>
                <a:stretch>
                  <a:fillRect l="-1099" t="-18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19" name="Rectangle 7"/>
          <p:cNvSpPr>
            <a:spLocks noChangeArrowheads="1"/>
          </p:cNvSpPr>
          <p:nvPr/>
        </p:nvSpPr>
        <p:spPr bwMode="auto">
          <a:xfrm>
            <a:off x="5865813" y="1231900"/>
            <a:ext cx="339725" cy="911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Char char="•"/>
              <a:defRPr sz="32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37931725" indent="-37474525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en-US" sz="6000" b="1">
                <a:solidFill>
                  <a:schemeClr val="hlink"/>
                </a:solidFill>
                <a:latin typeface="Times New Roman" pitchFamily="18" charset="0"/>
              </a:rPr>
              <a:t>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5BC5B7D-D6B0-4550-9BAF-D21F2647AC79}" type="slidenum">
              <a:rPr lang="en-US" altLang="en-US" smtClean="0"/>
              <a:pPr>
                <a:defRPr/>
              </a:pPr>
              <a:t>19</a:t>
            </a:fld>
            <a:endParaRPr lang="en-US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1371600" y="2947343"/>
            <a:ext cx="68282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+mn-lt"/>
                <a:ea typeface="Cambria Math" charset="0"/>
                <a:cs typeface="Cambria Math" charset="0"/>
              </a:rPr>
              <a:t>(“</a:t>
            </a:r>
            <a:r>
              <a:rPr lang="en-US" i="1" dirty="0" smtClean="0">
                <a:latin typeface="+mn-lt"/>
                <a:ea typeface="Cambria Math" charset="0"/>
                <a:cs typeface="Cambria Math" charset="0"/>
              </a:rPr>
              <a:t>eventually”: commonly taken to be n&gt;30 and </a:t>
            </a:r>
            <a:r>
              <a:rPr lang="en-US" i="1" dirty="0"/>
              <a:t>obs. are independent</a:t>
            </a:r>
            <a:r>
              <a:rPr lang="en-US" dirty="0" smtClean="0"/>
              <a:t>)</a:t>
            </a:r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Statistical  flow chart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5BC5B7D-D6B0-4550-9BAF-D21F2647AC79}" type="slidenum">
              <a:rPr lang="en-US" altLang="en-US" smtClean="0"/>
              <a:pPr>
                <a:defRPr/>
              </a:pPr>
              <a:t>2</a:t>
            </a:fld>
            <a:endParaRPr lang="en-US" altLang="en-US"/>
          </a:p>
        </p:txBody>
      </p:sp>
      <p:sp>
        <p:nvSpPr>
          <p:cNvPr id="5" name="Rectangle 4"/>
          <p:cNvSpPr/>
          <p:nvPr/>
        </p:nvSpPr>
        <p:spPr>
          <a:xfrm>
            <a:off x="632346" y="2875356"/>
            <a:ext cx="1082040" cy="6858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723786" y="2990449"/>
            <a:ext cx="8996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mtClean="0">
                <a:latin typeface="+mn-lt"/>
              </a:rPr>
              <a:t>Import</a:t>
            </a:r>
            <a:endParaRPr lang="en-US" sz="2000" dirty="0">
              <a:latin typeface="+mn-lt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217306" y="2873081"/>
            <a:ext cx="1082040" cy="6858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380389" y="2988174"/>
            <a:ext cx="7665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+mn-lt"/>
              </a:rPr>
              <a:t>Clean</a:t>
            </a:r>
            <a:endParaRPr lang="en-US" sz="2000" dirty="0">
              <a:latin typeface="+mn-lt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570106" y="3713556"/>
            <a:ext cx="1082040" cy="6858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5714813" y="3828649"/>
            <a:ext cx="8611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+mn-lt"/>
              </a:rPr>
              <a:t>Model</a:t>
            </a:r>
            <a:endParaRPr lang="en-US" sz="2000" dirty="0">
              <a:latin typeface="+mn-lt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193646" y="2819400"/>
            <a:ext cx="1797954" cy="6880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7356729" y="2934494"/>
            <a:ext cx="16348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+mn-lt"/>
              </a:rPr>
              <a:t>Communicate</a:t>
            </a:r>
            <a:endParaRPr lang="en-US" sz="2000" dirty="0">
              <a:latin typeface="+mn-lt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985145" y="3103956"/>
            <a:ext cx="1249645" cy="6858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3985146" y="3219049"/>
            <a:ext cx="12382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+mn-lt"/>
              </a:rPr>
              <a:t>Transform</a:t>
            </a:r>
            <a:endParaRPr lang="en-US" sz="2000" dirty="0">
              <a:latin typeface="+mn-lt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4884306" y="2189556"/>
            <a:ext cx="1082040" cy="6858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4899546" y="2304649"/>
            <a:ext cx="10911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mtClean="0">
                <a:latin typeface="+mn-lt"/>
              </a:rPr>
              <a:t>Visualize</a:t>
            </a:r>
            <a:endParaRPr lang="en-US" sz="2000" dirty="0">
              <a:latin typeface="+mn-lt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3840365" y="2057400"/>
            <a:ext cx="2976767" cy="25705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Bent Arrow 27"/>
          <p:cNvSpPr/>
          <p:nvPr/>
        </p:nvSpPr>
        <p:spPr>
          <a:xfrm rot="5400000">
            <a:off x="5704535" y="2855225"/>
            <a:ext cx="1163699" cy="441959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0" name="Right Arrow 29"/>
          <p:cNvSpPr/>
          <p:nvPr/>
        </p:nvSpPr>
        <p:spPr>
          <a:xfrm>
            <a:off x="1841083" y="3087121"/>
            <a:ext cx="289560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ight Arrow 30"/>
          <p:cNvSpPr/>
          <p:nvPr/>
        </p:nvSpPr>
        <p:spPr>
          <a:xfrm>
            <a:off x="3451746" y="3103956"/>
            <a:ext cx="289560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/>
          <p:cNvSpPr/>
          <p:nvPr/>
        </p:nvSpPr>
        <p:spPr>
          <a:xfrm>
            <a:off x="6865951" y="3107368"/>
            <a:ext cx="289560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Bent Arrow 33"/>
          <p:cNvSpPr/>
          <p:nvPr/>
        </p:nvSpPr>
        <p:spPr>
          <a:xfrm>
            <a:off x="4381351" y="2397460"/>
            <a:ext cx="365795" cy="630296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7" name="Bent-Up Arrow 36"/>
          <p:cNvSpPr/>
          <p:nvPr/>
        </p:nvSpPr>
        <p:spPr>
          <a:xfrm flipH="1">
            <a:off x="4360401" y="3856857"/>
            <a:ext cx="1093435" cy="390099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Content Placeholder 2"/>
          <p:cNvSpPr>
            <a:spLocks noGrp="1"/>
          </p:cNvSpPr>
          <p:nvPr>
            <p:ph idx="1"/>
          </p:nvPr>
        </p:nvSpPr>
        <p:spPr>
          <a:xfrm>
            <a:off x="822959" y="4793774"/>
            <a:ext cx="7543801" cy="1261738"/>
          </a:xfrm>
        </p:spPr>
        <p:txBody>
          <a:bodyPr>
            <a:normAutofit lnSpcReduction="10000"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</a:t>
            </a:r>
            <a:r>
              <a:rPr lang="en-US" dirty="0" smtClean="0"/>
              <a:t>Most statistics classes emphasize “Model” and “Communicate” </a:t>
            </a:r>
          </a:p>
          <a:p>
            <a:pPr>
              <a:buFont typeface="Arial" charset="0"/>
              <a:buChar char="•"/>
            </a:pPr>
            <a:r>
              <a:rPr lang="en-US" dirty="0"/>
              <a:t> </a:t>
            </a:r>
            <a:r>
              <a:rPr lang="en-US" dirty="0" smtClean="0"/>
              <a:t>It is important to keep in mind the entire process </a:t>
            </a:r>
          </a:p>
          <a:p>
            <a:pPr>
              <a:buFont typeface="Arial" charset="0"/>
              <a:buChar char="•"/>
            </a:pPr>
            <a:r>
              <a:rPr lang="en-US" dirty="0"/>
              <a:t> </a:t>
            </a:r>
            <a:r>
              <a:rPr lang="en-US" dirty="0" smtClean="0"/>
              <a:t>Actually, the flow chart is really a loop</a:t>
            </a:r>
            <a:endParaRPr lang="en-US" dirty="0"/>
          </a:p>
        </p:txBody>
      </p:sp>
      <p:sp>
        <p:nvSpPr>
          <p:cNvPr id="39" name="Rectangle 38"/>
          <p:cNvSpPr/>
          <p:nvPr/>
        </p:nvSpPr>
        <p:spPr>
          <a:xfrm>
            <a:off x="613297" y="1848021"/>
            <a:ext cx="1082040" cy="685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24840" y="1963114"/>
            <a:ext cx="13563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  <a:latin typeface="+mn-lt"/>
              </a:rPr>
              <a:t>Question</a:t>
            </a:r>
            <a:endParaRPr lang="en-US" sz="2000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2133599" y="1845745"/>
            <a:ext cx="1296253" cy="73815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126834" y="1988591"/>
            <a:ext cx="13846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mtClean="0">
                <a:solidFill>
                  <a:srgbClr val="FF0000"/>
                </a:solidFill>
                <a:latin typeface="+mn-lt"/>
              </a:rPr>
              <a:t>Experiment</a:t>
            </a:r>
            <a:endParaRPr lang="en-US" sz="2000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43" name="Right Arrow 42"/>
          <p:cNvSpPr/>
          <p:nvPr/>
        </p:nvSpPr>
        <p:spPr>
          <a:xfrm>
            <a:off x="1822034" y="2059786"/>
            <a:ext cx="289560" cy="22860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44" name="Right Arrow 43"/>
          <p:cNvSpPr/>
          <p:nvPr/>
        </p:nvSpPr>
        <p:spPr>
          <a:xfrm rot="8727133">
            <a:off x="1700335" y="2605880"/>
            <a:ext cx="458830" cy="22709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U-Turn Arrow 44"/>
          <p:cNvSpPr/>
          <p:nvPr/>
        </p:nvSpPr>
        <p:spPr>
          <a:xfrm flipH="1">
            <a:off x="94548" y="664049"/>
            <a:ext cx="8278203" cy="1212217"/>
          </a:xfrm>
          <a:prstGeom prst="utur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0" name="Oval 49"/>
          <p:cNvSpPr/>
          <p:nvPr/>
        </p:nvSpPr>
        <p:spPr>
          <a:xfrm>
            <a:off x="5369616" y="3488635"/>
            <a:ext cx="1447516" cy="113932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7017622" y="2494356"/>
            <a:ext cx="2119156" cy="136250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915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0" grpId="0"/>
      <p:bldP spid="41" grpId="0" animBg="1"/>
      <p:bldP spid="42" grpId="0"/>
      <p:bldP spid="43" grpId="0" animBg="1"/>
      <p:bldP spid="44" grpId="0" animBg="1"/>
      <p:bldP spid="45" grpId="0" animBg="1"/>
      <p:bldP spid="50" grpId="0" animBg="1"/>
      <p:bldP spid="51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xfrm>
            <a:off x="904081" y="855490"/>
            <a:ext cx="7505281" cy="837172"/>
          </a:xfrm>
        </p:spPr>
        <p:txBody>
          <a:bodyPr lIns="90488" tIns="44450" rIns="90488" bIns="44450">
            <a:noAutofit/>
          </a:bodyPr>
          <a:lstStyle/>
          <a:p>
            <a:pPr>
              <a:defRPr/>
            </a:pPr>
            <a:r>
              <a:rPr lang="en-US" dirty="0"/>
              <a:t>Confidence interval for the population mean</a:t>
            </a:r>
            <a:endParaRPr lang="en-US" dirty="0" smtClean="0">
              <a:ea typeface="+mj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22959" y="1845734"/>
                <a:ext cx="8321041" cy="4478866"/>
              </a:xfrm>
            </p:spPr>
            <p:txBody>
              <a:bodyPr>
                <a:noAutofit/>
              </a:bodyPr>
              <a:lstStyle/>
              <a:p>
                <a:r>
                  <a:rPr lang="en-US" altLang="en-US" dirty="0" smtClean="0">
                    <a:ea typeface="Cambria Math" charset="0"/>
                    <a:cs typeface="Cambria Math" charset="0"/>
                  </a:rPr>
                  <a:t>Suppose we want to estimate </a:t>
                </a:r>
                <a14:m>
                  <m:oMath xmlns:m="http://schemas.openxmlformats.org/officeDocument/2006/math">
                    <m:r>
                      <a:rPr lang="en-US" alt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𝜇</m:t>
                    </m:r>
                    <m:r>
                      <a:rPr lang="en-US" alt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endParaRPr lang="en-US" altLang="en-US" dirty="0" smtClean="0">
                  <a:ea typeface="Cambria Math" charset="0"/>
                  <a:cs typeface="Cambria Math" charset="0"/>
                </a:endParaRPr>
              </a:p>
              <a:p>
                <a:r>
                  <a:rPr lang="en-US" altLang="en-US" dirty="0" smtClean="0">
                    <a:ea typeface="Cambria Math" charset="0"/>
                    <a:cs typeface="Cambria Math" charset="0"/>
                  </a:rPr>
                  <a:t>A reasonable estimator is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alt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e>
                    </m:acc>
                    <m:r>
                      <a:rPr lang="en-US" alt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alt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alt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𝑌</m:t>
                        </m:r>
                      </m:e>
                    </m:acc>
                  </m:oMath>
                </a14:m>
                <a:endParaRPr lang="en-US" altLang="en-US" dirty="0" smtClean="0">
                  <a:ea typeface="Cambria Math" charset="0"/>
                  <a:cs typeface="Cambria Math" charset="0"/>
                </a:endParaRPr>
              </a:p>
              <a:p>
                <a:r>
                  <a:rPr lang="en-US" altLang="en-US" dirty="0" smtClean="0">
                    <a:ea typeface="Cambria Math" charset="0"/>
                    <a:cs typeface="Cambria Math" charset="0"/>
                  </a:rPr>
                  <a:t>What if we additionally want to find an interval which we believe contains </a:t>
                </a:r>
                <a14:m>
                  <m:oMath xmlns:m="http://schemas.openxmlformats.org/officeDocument/2006/math">
                    <m:r>
                      <a:rPr lang="en-US" alt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𝜇</m:t>
                    </m:r>
                  </m:oMath>
                </a14:m>
                <a:r>
                  <a:rPr lang="en-US" altLang="en-US" dirty="0" smtClean="0">
                    <a:ea typeface="Cambria Math" charset="0"/>
                    <a:cs typeface="Cambria Math" charset="0"/>
                  </a:rPr>
                  <a:t>?</a:t>
                </a:r>
              </a:p>
              <a:p>
                <a:r>
                  <a:rPr lang="en-US" altLang="en-US" dirty="0" smtClean="0">
                    <a:ea typeface="Cambria Math" charset="0"/>
                    <a:cs typeface="Cambria Math" charset="0"/>
                  </a:rPr>
                  <a:t>If that interval is symmetric around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𝑌</m:t>
                        </m:r>
                      </m:e>
                    </m:acc>
                  </m:oMath>
                </a14:m>
                <a:r>
                  <a:rPr lang="en-US" altLang="en-US" dirty="0" smtClean="0">
                    <a:ea typeface="Cambria Math" charset="0"/>
                    <a:cs typeface="Cambria Math" charset="0"/>
                  </a:rPr>
                  <a:t>, it would look like </a:t>
                </a:r>
                <a:r>
                  <a:rPr lang="en-US" dirty="0" smtClean="0">
                    <a:solidFill>
                      <a:schemeClr val="tx1"/>
                    </a:solidFill>
                  </a:rPr>
                  <a:t>[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𝑌</m:t>
                        </m:r>
                      </m:e>
                    </m:acc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</a:rPr>
                      <m:t> −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</a:rPr>
                      <m:t>𝐸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,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acc>
                      <m:accPr>
                        <m:chr m:val="̅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𝑌</m:t>
                        </m:r>
                      </m:e>
                    </m:acc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</a:rPr>
                      <m:t>+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</a:rPr>
                      <m:t>𝐸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]</m:t>
                    </m:r>
                  </m:oMath>
                </a14:m>
                <a:endParaRPr lang="en-US" b="0" dirty="0" smtClean="0">
                  <a:solidFill>
                    <a:schemeClr val="tx1"/>
                  </a:solidFill>
                </a:endParaRPr>
              </a:p>
              <a:p>
                <a:endParaRPr lang="en-US" dirty="0" smtClean="0">
                  <a:solidFill>
                    <a:schemeClr val="tx1"/>
                  </a:solidFill>
                </a:endParaRPr>
              </a:p>
              <a:p>
                <a:r>
                  <a:rPr lang="en-US" altLang="en-US" u="sng" dirty="0" smtClean="0"/>
                  <a:t>Our task:</a:t>
                </a:r>
                <a:r>
                  <a:rPr lang="en-US" altLang="en-US" dirty="0" smtClean="0"/>
                  <a:t> Quantify how “likely</a:t>
                </a:r>
                <a:r>
                  <a:rPr lang="en-US" altLang="en-US" dirty="0"/>
                  <a:t>” </a:t>
                </a:r>
                <a:r>
                  <a:rPr lang="en-US" altLang="en-US" dirty="0" smtClean="0"/>
                  <a:t>it is that</a:t>
                </a:r>
                <a:r>
                  <a:rPr lang="en-US" altLang="en-US" dirty="0"/>
                  <a:t>: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𝑌</m:t>
                        </m:r>
                      </m:e>
                    </m:acc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</a:rPr>
                      <m:t> −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</a:rPr>
                      <m:t>𝐸</m:t>
                    </m:r>
                    <m:r>
                      <a:rPr lang="en-US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≤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</a:rPr>
                      <m:t> 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𝜇</m:t>
                    </m:r>
                    <m:r>
                      <a:rPr lang="en-US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≤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acc>
                      <m:accPr>
                        <m:chr m:val="̅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𝑌</m:t>
                        </m:r>
                      </m:e>
                    </m:acc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</a:rPr>
                      <m:t>+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</a:rPr>
                      <m:t>𝐸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r>
                  <a:rPr lang="en-US" altLang="en-US" dirty="0" smtClean="0"/>
                  <a:t>For that, we use the result: </a:t>
                </a:r>
                <a:r>
                  <a:rPr lang="en-US" altLang="en-US" dirty="0">
                    <a:latin typeface="Cambria Math" charset="0"/>
                    <a:ea typeface="Cambria Math" charset="0"/>
                    <a:cs typeface="Cambria Math" charset="0"/>
                  </a:rPr>
                  <a:t>remainder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~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𝑁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(0,</m:t>
                    </m:r>
                    <m:f>
                      <m:fPr>
                        <m:ctrlPr>
                          <a:rPr lang="en-US" altLang="en-US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alt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alt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altLang="en-US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</m:den>
                    </m:f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endParaRPr lang="en-US" i="1" dirty="0"/>
              </a:p>
              <a:p>
                <a:r>
                  <a:rPr lang="en-US" dirty="0" smtClean="0">
                    <a:solidFill>
                      <a:schemeClr val="tx1"/>
                    </a:solidFill>
                  </a:rPr>
                  <a:t>Hence, choose: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</a:rPr>
                      <m:t>𝐸</m:t>
                    </m:r>
                  </m:oMath>
                </a14:m>
                <a:r>
                  <a:rPr lang="en-US" altLang="en-US" dirty="0"/>
                  <a:t>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en-US" i="1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en-US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multiple</m:t>
                        </m:r>
                      </m:e>
                    </m:d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∙</m:t>
                    </m:r>
                    <m:f>
                      <m:fPr>
                        <m:ctrlPr>
                          <a:rPr lang="en-US" altLang="en-US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en-US" altLang="en-US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𝜎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𝑛</m:t>
                            </m:r>
                          </m:e>
                        </m:rad>
                      </m:den>
                    </m:f>
                  </m:oMath>
                </a14:m>
                <a:endParaRPr lang="en-US" altLang="en-US" dirty="0"/>
              </a:p>
              <a:p>
                <a:r>
                  <a:rPr lang="en-US" altLang="en-US" dirty="0"/>
                  <a:t>w</a:t>
                </a:r>
                <a:r>
                  <a:rPr lang="en-US" altLang="en-US" dirty="0" smtClean="0"/>
                  <a:t>here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en-US" i="1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en-US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multiple</m:t>
                        </m:r>
                      </m:e>
                    </m:d>
                  </m:oMath>
                </a14:m>
                <a:r>
                  <a:rPr lang="en-US" dirty="0" smtClean="0">
                    <a:solidFill>
                      <a:schemeClr val="tx1"/>
                    </a:solidFill>
                  </a:rPr>
                  <a:t> is chosen to quantify ”likely”</a:t>
                </a:r>
                <a:r>
                  <a:rPr lang="is-IS" dirty="0" smtClean="0">
                    <a:solidFill>
                      <a:schemeClr val="tx1"/>
                    </a:solidFill>
                  </a:rPr>
                  <a:t>…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22959" y="1845734"/>
                <a:ext cx="8321041" cy="4478866"/>
              </a:xfrm>
              <a:blipFill rotWithShape="0">
                <a:blip r:embed="rId3"/>
                <a:stretch>
                  <a:fillRect l="-733" t="-9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19" name="Rectangle 7"/>
          <p:cNvSpPr>
            <a:spLocks noChangeArrowheads="1"/>
          </p:cNvSpPr>
          <p:nvPr/>
        </p:nvSpPr>
        <p:spPr bwMode="auto">
          <a:xfrm>
            <a:off x="5865813" y="1231900"/>
            <a:ext cx="339725" cy="911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Char char="•"/>
              <a:defRPr sz="32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37931725" indent="-37474525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en-US" sz="6000" b="1">
                <a:solidFill>
                  <a:schemeClr val="hlink"/>
                </a:solidFill>
                <a:latin typeface="Times New Roman" pitchFamily="18" charset="0"/>
              </a:rPr>
              <a:t>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5BC5B7D-D6B0-4550-9BAF-D21F2647AC79}" type="slidenum">
              <a:rPr lang="en-US" altLang="en-US" smtClean="0"/>
              <a:pPr>
                <a:defRPr/>
              </a:pPr>
              <a:t>20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418294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xfrm>
            <a:off x="904082" y="855490"/>
            <a:ext cx="7086600" cy="837172"/>
          </a:xfrm>
        </p:spPr>
        <p:txBody>
          <a:bodyPr lIns="90488" tIns="44450" rIns="90488" bIns="44450">
            <a:noAutofit/>
          </a:bodyPr>
          <a:lstStyle/>
          <a:p>
            <a:pPr eaLnBrk="1" hangingPunct="1">
              <a:defRPr/>
            </a:pPr>
            <a:r>
              <a:rPr lang="en-US" dirty="0" smtClean="0">
                <a:ea typeface="+mj-ea"/>
              </a:rPr>
              <a:t>Confidence interval for the population mean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22959" y="1752600"/>
                <a:ext cx="8321041" cy="4614052"/>
              </a:xfrm>
            </p:spPr>
            <p:txBody>
              <a:bodyPr>
                <a:normAutofit/>
              </a:bodyPr>
              <a:lstStyle/>
              <a:p>
                <a:r>
                  <a:rPr lang="en-US" u="sng" dirty="0" smtClean="0">
                    <a:ea typeface="Cambria Math" charset="0"/>
                    <a:cs typeface="Cambria Math" charset="0"/>
                  </a:rPr>
                  <a:t>Reminder:</a:t>
                </a:r>
                <a:r>
                  <a:rPr lang="en-US" dirty="0" smtClean="0">
                    <a:ea typeface="Cambria Math" charset="0"/>
                    <a:cs typeface="Cambria Math" charset="0"/>
                  </a:rPr>
                  <a:t>   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alt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𝑌</m:t>
                        </m:r>
                      </m:e>
                    </m:acc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~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𝑁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a:rPr lang="en-US" alt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𝜇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  <m:f>
                      <m:fPr>
                        <m:ctrlPr>
                          <a:rPr lang="en-US" alt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alt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alt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alt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</m:den>
                    </m:f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r>
                  <a:rPr lang="en-US" altLang="en-US" dirty="0">
                    <a:ea typeface="Cambria Math" charset="0"/>
                    <a:cs typeface="Cambria Math" charset="0"/>
                  </a:rPr>
                  <a:t> </a:t>
                </a:r>
                <a:r>
                  <a:rPr lang="en-US" altLang="en-US" dirty="0" smtClean="0">
                    <a:ea typeface="Cambria Math" charset="0"/>
                    <a:cs typeface="Cambria Math" charset="0"/>
                  </a:rPr>
                  <a:t>, 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alt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𝑌</m:t>
                        </m:r>
                      </m:e>
                    </m:acc>
                    <m:r>
                      <a:rPr lang="en-US" alt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en-US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m:rPr>
                        <m:nor/>
                      </m:rPr>
                      <a:rPr lang="en-US" altLang="en-US" dirty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alt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𝜇</m:t>
                    </m:r>
                    <m:r>
                      <a:rPr lang="en-US" alt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altLang="en-US" dirty="0">
                    <a:latin typeface="Cambria Math" charset="0"/>
                    <a:ea typeface="Cambria Math" charset="0"/>
                    <a:cs typeface="Cambria Math" charset="0"/>
                  </a:rPr>
                  <a:t>+ </a:t>
                </a:r>
                <a:r>
                  <a:rPr lang="en-US" altLang="en-US" dirty="0" smtClean="0">
                    <a:latin typeface="Cambria Math" charset="0"/>
                    <a:ea typeface="Cambria Math" charset="0"/>
                    <a:cs typeface="Cambria Math" charset="0"/>
                  </a:rPr>
                  <a:t>remainder</a:t>
                </a:r>
                <a:r>
                  <a:rPr lang="en-US" altLang="en-US" dirty="0">
                    <a:latin typeface="Cambria Math" charset="0"/>
                    <a:ea typeface="Cambria Math" charset="0"/>
                    <a:cs typeface="Cambria Math" charset="0"/>
                  </a:rPr>
                  <a:t>,</a:t>
                </a:r>
                <a:r>
                  <a:rPr lang="en-US" altLang="en-US" dirty="0" smtClean="0">
                    <a:latin typeface="Cambria Math" charset="0"/>
                    <a:ea typeface="Cambria Math" charset="0"/>
                    <a:cs typeface="Cambria Math" charset="0"/>
                  </a:rPr>
                  <a:t>   remainder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~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𝑁</m:t>
                    </m:r>
                    <m:d>
                      <m:dPr>
                        <m:ctrlP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0,</m:t>
                        </m:r>
                        <m:f>
                          <m:fPr>
                            <m:ctrlPr>
                              <a:rPr lang="en-US" alt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alt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en-US" alt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alt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𝑛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,  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</a:rPr>
                      <m:t>𝐸</m:t>
                    </m:r>
                    <m:r>
                      <m:rPr>
                        <m:nor/>
                      </m:rPr>
                      <a:rPr lang="en-US" altLang="en-US" dirty="0"/>
                      <m:t> = </m:t>
                    </m:r>
                    <m:d>
                      <m:dPr>
                        <m:ctrlPr>
                          <a:rPr lang="en-US" altLang="en-US" i="1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en-US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multiple</m:t>
                        </m:r>
                      </m:e>
                    </m:d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∙</m:t>
                    </m:r>
                    <m:f>
                      <m:fPr>
                        <m:ctrlPr>
                          <a:rPr lang="en-US" altLang="en-US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en-US" altLang="en-US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𝜎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𝑛</m:t>
                            </m:r>
                          </m:e>
                        </m:rad>
                      </m:den>
                    </m:f>
                  </m:oMath>
                </a14:m>
                <a:endParaRPr lang="en-US" altLang="en-US" dirty="0" smtClean="0"/>
              </a:p>
              <a:p>
                <a14:m>
                  <m:oMath xmlns:m="http://schemas.openxmlformats.org/officeDocument/2006/math">
                    <m:r>
                      <a:rPr lang="is-IS" alt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</m:oMath>
                </a14:m>
                <a:r>
                  <a:rPr lang="en-US" altLang="en-US" dirty="0" smtClean="0"/>
                  <a:t> set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en-US" i="1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en-US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multiple</m:t>
                        </m:r>
                      </m:e>
                    </m:d>
                  </m:oMath>
                </a14:m>
                <a:r>
                  <a:rPr lang="en-US" altLang="en-US" dirty="0"/>
                  <a:t> </a:t>
                </a:r>
                <a:r>
                  <a:rPr lang="en-US" altLang="en-US" dirty="0" smtClean="0"/>
                  <a:t>to be </a:t>
                </a:r>
                <a:r>
                  <a:rPr lang="en-US" altLang="en-US" dirty="0"/>
                  <a:t>a quantile of the standard normal/Gaussian </a:t>
                </a:r>
                <a:r>
                  <a:rPr lang="en-US" altLang="en-US" dirty="0" smtClean="0"/>
                  <a:t>distribution </a:t>
                </a:r>
              </a:p>
              <a:p>
                <a:endParaRPr lang="en-US" altLang="en-US" dirty="0" smtClean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𝑧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𝛼</m:t>
                        </m:r>
                      </m:sub>
                    </m:sSub>
                  </m:oMath>
                </a14:m>
                <a:r>
                  <a:rPr lang="en-US" dirty="0">
                    <a:latin typeface="Cambria Math" charset="0"/>
                    <a:ea typeface="Cambria Math" charset="0"/>
                    <a:cs typeface="Cambria Math" charset="0"/>
                  </a:rPr>
                  <a:t> is the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sSup>
                      <m:sSupPr>
                        <m:ctrlPr>
                          <a:rPr lang="en-US" i="1" smtClean="0">
                            <a:solidFill>
                              <a:schemeClr val="accent5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5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𝛼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5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dirty="0" smtClean="0">
                    <a:solidFill>
                      <a:schemeClr val="accent5"/>
                    </a:solidFill>
                    <a:latin typeface="Cambria Math" charset="0"/>
                    <a:ea typeface="Cambria Math" charset="0"/>
                    <a:cs typeface="Cambria Math" charset="0"/>
                  </a:rPr>
                  <a:t> quantile</a:t>
                </a:r>
                <a:r>
                  <a:rPr lang="en-US" dirty="0" smtClean="0">
                    <a:latin typeface="Cambria Math" charset="0"/>
                    <a:ea typeface="Cambria Math" charset="0"/>
                    <a:cs typeface="Cambria Math" charset="0"/>
                  </a:rPr>
                  <a:t> of a normal provided</a:t>
                </a:r>
                <a:r>
                  <a:rPr lang="en-US" dirty="0">
                    <a:latin typeface="Cambria Math" charset="0"/>
                    <a:ea typeface="Cambria Math" charset="0"/>
                    <a:cs typeface="Cambria Math" charset="0"/>
                  </a:rPr>
                  <a:t>: Probability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𝑍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&lt;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𝑧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𝛼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)=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1−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</m:oMath>
                </a14:m>
                <a:endParaRPr lang="en-US" dirty="0" smtClean="0">
                  <a:solidFill>
                    <a:schemeClr val="tx1"/>
                  </a:solidFill>
                  <a:latin typeface="Cambria Math" charset="0"/>
                  <a:ea typeface="Cambria Math" charset="0"/>
                  <a:cs typeface="Cambria Math" charset="0"/>
                </a:endParaRPr>
              </a:p>
              <a:p>
                <a:r>
                  <a:rPr lang="is-IS" u="sng" dirty="0" smtClean="0">
                    <a:latin typeface="Cambria Math" charset="0"/>
                    <a:ea typeface="Cambria Math" charset="0"/>
                    <a:cs typeface="Cambria Math" charset="0"/>
                  </a:rPr>
                  <a:t>Claim:</a:t>
                </a:r>
                <a:r>
                  <a:rPr lang="is-IS" dirty="0" smtClean="0">
                    <a:latin typeface="Cambria Math" charset="0"/>
                    <a:ea typeface="Cambria Math" charset="0"/>
                    <a:cs typeface="Cambria Math" charset="0"/>
                  </a:rPr>
                  <a:t> If we set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𝐸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𝑧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𝛼</m:t>
                        </m:r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/2</m:t>
                        </m:r>
                      </m:sub>
                    </m:sSub>
                  </m:oMath>
                </a14:m>
                <a:r>
                  <a:rPr lang="en-US" dirty="0">
                    <a:latin typeface="Cambria Math" charset="0"/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∙ </m:t>
                    </m:r>
                  </m:oMath>
                </a14:m>
                <a:r>
                  <a:rPr lang="en-US" dirty="0">
                    <a:latin typeface="Cambria Math" charset="0"/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𝜎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𝑛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dirty="0" smtClean="0">
                    <a:solidFill>
                      <a:schemeClr val="accent1"/>
                    </a:solidFill>
                    <a:latin typeface="Cambria Math" charset="0"/>
                    <a:ea typeface="Cambria Math" charset="0"/>
                    <a:cs typeface="Cambria Math" charset="0"/>
                  </a:rPr>
                  <a:t>  </a:t>
                </a:r>
                <a:r>
                  <a:rPr lang="en-US" dirty="0" smtClean="0">
                    <a:solidFill>
                      <a:schemeClr val="tx1"/>
                    </a:solidFill>
                    <a:latin typeface="Cambria Math" charset="0"/>
                    <a:ea typeface="Cambria Math" charset="0"/>
                    <a:cs typeface="Cambria Math" charset="0"/>
                  </a:rPr>
                  <a:t>then </a:t>
                </a:r>
                <a14:m>
                  <m:oMath xmlns:m="http://schemas.openxmlformats.org/officeDocument/2006/math">
                    <m:r>
                      <a:rPr lang="en-US">
                        <a:solidFill>
                          <a:schemeClr val="tx1"/>
                        </a:solidFill>
                        <a:latin typeface="Cambria Math" charset="0"/>
                      </a:rPr>
                      <m:t>[</m:t>
                    </m:r>
                    <m:acc>
                      <m:accPr>
                        <m:chr m:val="̅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</m:acc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</a:rPr>
                      <m:t> −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</a:rPr>
                      <m:t>𝐸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</a:rPr>
                      <m:t>, </m:t>
                    </m:r>
                    <m:acc>
                      <m:accPr>
                        <m:chr m:val="̅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𝑦</m:t>
                        </m:r>
                      </m:e>
                    </m:acc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</a:rPr>
                      <m:t>+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</a:rPr>
                      <m:t>𝐸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</a:rPr>
                      <m:t>]</m:t>
                    </m:r>
                  </m:oMath>
                </a14:m>
                <a:r>
                  <a:rPr lang="en-US" dirty="0" smtClean="0">
                    <a:solidFill>
                      <a:schemeClr val="tx1"/>
                    </a:solidFill>
                    <a:latin typeface="Cambria Math" charset="0"/>
                    <a:ea typeface="Cambria Math" charset="0"/>
                    <a:cs typeface="Cambria Math" charset="0"/>
                  </a:rPr>
                  <a:t> is a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solidFill>
                              <a:schemeClr val="accent5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b="0" i="0" smtClean="0">
                            <a:solidFill>
                              <a:schemeClr val="accent5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1−</m:t>
                        </m:r>
                        <m:r>
                          <a:rPr lang="en-US" i="1">
                            <a:solidFill>
                              <a:schemeClr val="accent5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𝛼</m:t>
                        </m:r>
                      </m:e>
                    </m:d>
                    <m:r>
                      <a:rPr lang="en-US" b="0" i="1" smtClean="0">
                        <a:solidFill>
                          <a:schemeClr val="accent5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100%</m:t>
                    </m:r>
                  </m:oMath>
                </a14:m>
                <a:r>
                  <a:rPr lang="en-US" dirty="0" smtClean="0">
                    <a:solidFill>
                      <a:schemeClr val="accent5"/>
                    </a:solidFill>
                    <a:latin typeface="Cambria Math" charset="0"/>
                    <a:ea typeface="Cambria Math" charset="0"/>
                    <a:cs typeface="Cambria Math" charset="0"/>
                  </a:rPr>
                  <a:t> confidence interval (CI)</a:t>
                </a:r>
              </a:p>
              <a:p>
                <a:r>
                  <a:rPr lang="en-US" dirty="0" smtClean="0">
                    <a:latin typeface="Cambria Math" charset="0"/>
                    <a:ea typeface="Cambria Math" charset="0"/>
                    <a:cs typeface="Cambria Math" charset="0"/>
                  </a:rPr>
                  <a:t> </a:t>
                </a:r>
              </a:p>
              <a:p>
                <a:r>
                  <a:rPr lang="en-US" dirty="0" smtClean="0">
                    <a:latin typeface="Cambria Math" charset="0"/>
                    <a:ea typeface="Cambria Math" charset="0"/>
                    <a:cs typeface="Cambria Math" charset="0"/>
                  </a:rPr>
                  <a:t>Probability(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𝑌</m:t>
                        </m:r>
                      </m:e>
                    </m:acc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</a:rPr>
                      <m:t> −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</a:rPr>
                      <m:t>𝐸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≤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</a:rPr>
                      <m:t> 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𝜇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≤ </m:t>
                    </m:r>
                    <m:acc>
                      <m:accPr>
                        <m:chr m:val="̅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𝑌</m:t>
                        </m:r>
                      </m:e>
                    </m:acc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</a:rPr>
                      <m:t>+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</a:rPr>
                      <m:t>𝐸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m:rPr>
                        <m:nor/>
                      </m:rPr>
                      <a:rPr lang="en-US" dirty="0">
                        <a:latin typeface="Cambria Math" charset="0"/>
                        <a:ea typeface="Cambria Math" charset="0"/>
                        <a:cs typeface="Cambria Math" charset="0"/>
                      </a:rPr>
                      <m:t>Probability</m:t>
                    </m:r>
                    <m:r>
                      <m:rPr>
                        <m:nor/>
                      </m:rPr>
                      <a:rPr lang="en-US" dirty="0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</a:rPr>
                      <m:t>−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</a:rPr>
                      <m:t>𝐸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≤</m:t>
                    </m:r>
                    <m:r>
                      <m:rPr>
                        <m:nor/>
                      </m:rPr>
                      <a:rPr lang="en-US" altLang="en-US" dirty="0">
                        <a:latin typeface="Cambria Math" charset="0"/>
                        <a:ea typeface="Cambria Math" charset="0"/>
                        <a:cs typeface="Cambria Math" charset="0"/>
                      </a:rPr>
                      <m:t>remainder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≤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𝐸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endParaRPr lang="en-US" dirty="0" smtClean="0">
                  <a:solidFill>
                    <a:schemeClr val="tx1"/>
                  </a:solidFill>
                  <a:latin typeface="Cambria Math" charset="0"/>
                  <a:ea typeface="Cambria Math" charset="0"/>
                  <a:cs typeface="Cambria Math" charset="0"/>
                </a:endParaRPr>
              </a:p>
              <a:p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                                                                  </m:t>
                    </m:r>
                    <m:r>
                      <a:rPr lang="en-US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m:rPr>
                        <m:nor/>
                      </m:rPr>
                      <a:rPr lang="en-US" dirty="0">
                        <a:latin typeface="Cambria Math" charset="0"/>
                        <a:ea typeface="Cambria Math" charset="0"/>
                        <a:cs typeface="Cambria Math" charset="0"/>
                      </a:rPr>
                      <m:t>Probability</m:t>
                    </m:r>
                    <m:r>
                      <m:rPr>
                        <m:nor/>
                      </m:rPr>
                      <a:rPr lang="en-US" dirty="0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𝑧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𝛼</m:t>
                        </m:r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/2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≤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Z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≤</m:t>
                    </m:r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𝑧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𝛼</m:t>
                        </m:r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/2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22959" y="1752600"/>
                <a:ext cx="8321041" cy="4614052"/>
              </a:xfrm>
              <a:blipFill rotWithShape="0">
                <a:blip r:embed="rId3"/>
                <a:stretch>
                  <a:fillRect l="-1832" t="-1455" r="-1685" b="-100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19" name="Rectangle 7"/>
          <p:cNvSpPr>
            <a:spLocks noChangeArrowheads="1"/>
          </p:cNvSpPr>
          <p:nvPr/>
        </p:nvSpPr>
        <p:spPr bwMode="auto">
          <a:xfrm>
            <a:off x="5865813" y="1231900"/>
            <a:ext cx="339725" cy="911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Char char="•"/>
              <a:defRPr sz="32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37931725" indent="-37474525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en-US" sz="6000" b="1">
                <a:solidFill>
                  <a:schemeClr val="hlink"/>
                </a:solidFill>
                <a:latin typeface="Times New Roman" pitchFamily="18" charset="0"/>
              </a:rPr>
              <a:t>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5BC5B7D-D6B0-4550-9BAF-D21F2647AC79}" type="slidenum">
              <a:rPr lang="en-US" altLang="en-US" smtClean="0"/>
              <a:pPr>
                <a:defRPr/>
              </a:pPr>
              <a:t>21</a:t>
            </a:fld>
            <a:endParaRPr lang="en-US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816568" y="3200400"/>
                <a:ext cx="527003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smtClean="0">
                    <a:latin typeface="+mn-lt"/>
                    <a:ea typeface="Cambria Math" charset="0"/>
                    <a:cs typeface="Cambria Math" charset="0"/>
                  </a:rPr>
                  <a:t>(</a:t>
                </a:r>
                <a:r>
                  <a:rPr lang="en-US" sz="2000" i="1" dirty="0" smtClean="0">
                    <a:latin typeface="+mn-lt"/>
                    <a:ea typeface="Cambria Math" charset="0"/>
                    <a:cs typeface="Cambria Math" charset="0"/>
                  </a:rPr>
                  <a:t>we notate the normal distribution as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charset="0"/>
                        <a:ea typeface="Cambria Math" charset="0"/>
                        <a:cs typeface="Cambria Math" charset="0"/>
                      </a:rPr>
                      <m:t>𝑍</m:t>
                    </m:r>
                    <m:r>
                      <a:rPr lang="en-US" sz="20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~</m:t>
                    </m:r>
                    <m:r>
                      <a:rPr lang="en-US" sz="20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𝑁</m:t>
                    </m:r>
                    <m:r>
                      <a:rPr lang="en-US" sz="20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(0,1)</m:t>
                    </m:r>
                  </m:oMath>
                </a14:m>
                <a:r>
                  <a:rPr lang="en-US" sz="2000" dirty="0" smtClean="0">
                    <a:latin typeface="+mn-lt"/>
                  </a:rPr>
                  <a:t>)</a:t>
                </a:r>
                <a:endParaRPr lang="en-US" sz="2000" dirty="0">
                  <a:latin typeface="+mn-lt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6568" y="3200400"/>
                <a:ext cx="5270032" cy="400110"/>
              </a:xfrm>
              <a:prstGeom prst="rect">
                <a:avLst/>
              </a:prstGeom>
              <a:blipFill rotWithShape="0">
                <a:blip r:embed="rId4"/>
                <a:stretch>
                  <a:fillRect l="-1272" t="-7576" r="-116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/>
          <p:cNvSpPr txBox="1"/>
          <p:nvPr/>
        </p:nvSpPr>
        <p:spPr>
          <a:xfrm>
            <a:off x="-49137" y="5541186"/>
            <a:ext cx="9675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u="sng" smtClean="0">
                <a:latin typeface="+mn-lt"/>
                <a:ea typeface="Cambria Math" charset="0"/>
                <a:cs typeface="Cambria Math" charset="0"/>
              </a:rPr>
              <a:t>(Proof sketch)</a:t>
            </a:r>
            <a:endParaRPr lang="en-US" sz="2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5703740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xfrm>
            <a:off x="904082" y="855490"/>
            <a:ext cx="7086600" cy="837172"/>
          </a:xfrm>
        </p:spPr>
        <p:txBody>
          <a:bodyPr lIns="90488" tIns="44450" rIns="90488" bIns="44450">
            <a:noAutofit/>
          </a:bodyPr>
          <a:lstStyle/>
          <a:p>
            <a:pPr eaLnBrk="1" hangingPunct="1">
              <a:defRPr/>
            </a:pPr>
            <a:r>
              <a:rPr lang="en-US" dirty="0" smtClean="0">
                <a:ea typeface="+mj-ea"/>
              </a:rPr>
              <a:t>Example: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22959" y="1845734"/>
                <a:ext cx="8321041" cy="4250266"/>
              </a:xfrm>
            </p:spPr>
            <p:txBody>
              <a:bodyPr>
                <a:normAutofit/>
              </a:bodyPr>
              <a:lstStyle/>
              <a:p>
                <a:r>
                  <a:rPr lang="is-IS" u="sng" dirty="0" smtClean="0">
                    <a:latin typeface="Cambria Math" charset="0"/>
                    <a:ea typeface="Cambria Math" charset="0"/>
                    <a:cs typeface="Cambria Math" charset="0"/>
                  </a:rPr>
                  <a:t>Claim:</a:t>
                </a:r>
                <a:r>
                  <a:rPr lang="is-IS" dirty="0">
                    <a:latin typeface="Cambria Math" charset="0"/>
                    <a:ea typeface="Cambria Math" charset="0"/>
                    <a:cs typeface="Cambria Math" charset="0"/>
                  </a:rPr>
                  <a:t> If we set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𝐸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𝑧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𝛼</m:t>
                        </m:r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/2</m:t>
                        </m:r>
                      </m:sub>
                    </m:sSub>
                  </m:oMath>
                </a14:m>
                <a:r>
                  <a:rPr lang="en-US" dirty="0">
                    <a:latin typeface="Cambria Math" charset="0"/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∙ </m:t>
                    </m:r>
                  </m:oMath>
                </a14:m>
                <a:r>
                  <a:rPr lang="en-US" dirty="0">
                    <a:latin typeface="Cambria Math" charset="0"/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𝜎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𝑛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dirty="0">
                    <a:solidFill>
                      <a:schemeClr val="accent1"/>
                    </a:solidFill>
                    <a:latin typeface="Cambria Math" charset="0"/>
                    <a:ea typeface="Cambria Math" charset="0"/>
                    <a:cs typeface="Cambria Math" charset="0"/>
                  </a:rPr>
                  <a:t>  </a:t>
                </a:r>
                <a:r>
                  <a:rPr lang="en-US" dirty="0">
                    <a:solidFill>
                      <a:schemeClr val="tx1"/>
                    </a:solidFill>
                    <a:latin typeface="Cambria Math" charset="0"/>
                    <a:ea typeface="Cambria Math" charset="0"/>
                    <a:cs typeface="Cambria Math" charset="0"/>
                  </a:rPr>
                  <a:t>then </a:t>
                </a:r>
                <a14:m>
                  <m:oMath xmlns:m="http://schemas.openxmlformats.org/officeDocument/2006/math">
                    <m:r>
                      <a:rPr lang="en-US">
                        <a:solidFill>
                          <a:schemeClr val="tx1"/>
                        </a:solidFill>
                        <a:latin typeface="Cambria Math" charset="0"/>
                      </a:rPr>
                      <m:t>[</m:t>
                    </m:r>
                    <m:acc>
                      <m:accPr>
                        <m:chr m:val="̅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</m:acc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</a:rPr>
                      <m:t> −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</a:rPr>
                      <m:t>𝐸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</a:rPr>
                      <m:t>, </m:t>
                    </m:r>
                    <m:acc>
                      <m:accPr>
                        <m:chr m:val="̅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𝑦</m:t>
                        </m:r>
                      </m:e>
                    </m:acc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</a:rPr>
                      <m:t>+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</a:rPr>
                      <m:t>𝐸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</a:rPr>
                      <m:t>]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mbria Math" charset="0"/>
                    <a:ea typeface="Cambria Math" charset="0"/>
                    <a:cs typeface="Cambria Math" charset="0"/>
                  </a:rPr>
                  <a:t> is a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solidFill>
                              <a:schemeClr val="accent5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>
                            <a:solidFill>
                              <a:schemeClr val="accent5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1−</m:t>
                        </m:r>
                        <m:r>
                          <a:rPr lang="en-US" i="1">
                            <a:solidFill>
                              <a:schemeClr val="accent5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𝛼</m:t>
                        </m:r>
                      </m:e>
                    </m:d>
                    <m:r>
                      <a:rPr lang="en-US" i="1">
                        <a:solidFill>
                          <a:schemeClr val="accent5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100%</m:t>
                    </m:r>
                  </m:oMath>
                </a14:m>
                <a:r>
                  <a:rPr lang="en-US" dirty="0">
                    <a:solidFill>
                      <a:schemeClr val="accent5"/>
                    </a:solidFill>
                    <a:latin typeface="Cambria Math" charset="0"/>
                    <a:ea typeface="Cambria Math" charset="0"/>
                    <a:cs typeface="Cambria Math" charset="0"/>
                  </a:rPr>
                  <a:t> confidence interval (CI</a:t>
                </a:r>
                <a:r>
                  <a:rPr lang="en-US" dirty="0" smtClean="0">
                    <a:solidFill>
                      <a:schemeClr val="accent5"/>
                    </a:solidFill>
                    <a:latin typeface="Cambria Math" charset="0"/>
                    <a:ea typeface="Cambria Math" charset="0"/>
                    <a:cs typeface="Cambria Math" charset="0"/>
                  </a:rPr>
                  <a:t>) for </a:t>
                </a:r>
                <a14:m>
                  <m:oMath xmlns:m="http://schemas.openxmlformats.org/officeDocument/2006/math">
                    <m:r>
                      <a:rPr lang="en-US" altLang="en-US" i="1" smtClean="0">
                        <a:solidFill>
                          <a:schemeClr val="accent5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𝜇</m:t>
                    </m:r>
                  </m:oMath>
                </a14:m>
                <a:endParaRPr lang="en-US" i="0" dirty="0" smtClean="0">
                  <a:ea typeface="Cambria Math" charset="0"/>
                  <a:cs typeface="Cambria Math" charset="0"/>
                </a:endParaRP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>
                        <a:latin typeface="Cambria Math" charset="0"/>
                        <a:ea typeface="Cambria Math" charset="0"/>
                        <a:cs typeface="Cambria Math" charset="0"/>
                      </a:rPr>
                      <m:t>E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smtClean="0"/>
                  <a:t>is often </a:t>
                </a:r>
                <a:r>
                  <a:rPr lang="en-US" dirty="0"/>
                  <a:t>referred to as the </a:t>
                </a:r>
                <a:r>
                  <a:rPr lang="en-US" dirty="0">
                    <a:solidFill>
                      <a:schemeClr val="accent5"/>
                    </a:solidFill>
                  </a:rPr>
                  <a:t>m</a:t>
                </a:r>
                <a:r>
                  <a:rPr lang="en-US" dirty="0" smtClean="0">
                    <a:solidFill>
                      <a:schemeClr val="accent5"/>
                    </a:solidFill>
                  </a:rPr>
                  <a:t>argin </a:t>
                </a:r>
                <a:r>
                  <a:rPr lang="en-US" dirty="0">
                    <a:solidFill>
                      <a:schemeClr val="accent5"/>
                    </a:solidFill>
                  </a:rPr>
                  <a:t>of </a:t>
                </a:r>
                <a:r>
                  <a:rPr lang="en-US" dirty="0" smtClean="0">
                    <a:solidFill>
                      <a:schemeClr val="accent5"/>
                    </a:solidFill>
                  </a:rPr>
                  <a:t>error</a:t>
                </a:r>
                <a:endParaRPr lang="en-US" dirty="0" smtClean="0"/>
              </a:p>
              <a:p>
                <a:r>
                  <a:rPr lang="en-US" dirty="0" smtClean="0"/>
                  <a:t>Find a </a:t>
                </a:r>
                <a:r>
                  <a:rPr lang="en-US" dirty="0"/>
                  <a:t>99% confidence interval </a:t>
                </a:r>
                <a:r>
                  <a:rPr lang="en-US" dirty="0" smtClean="0"/>
                  <a:t>for </a:t>
                </a:r>
                <a14:m>
                  <m:oMath xmlns:m="http://schemas.openxmlformats.org/officeDocument/2006/math">
                    <m:r>
                      <a:rPr lang="en-US" alt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𝜇</m:t>
                    </m:r>
                    <m:r>
                      <a:rPr lang="en-US" alt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dirty="0" smtClean="0"/>
                  <a:t>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𝜎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=1.44</m:t>
                    </m:r>
                  </m:oMath>
                </a14:m>
                <a:r>
                  <a:rPr lang="en-US" dirty="0" smtClean="0"/>
                  <a:t> and </a:t>
                </a:r>
                <a:r>
                  <a:rPr lang="en-US" dirty="0"/>
                  <a:t>a sample size of </a:t>
                </a:r>
                <a:r>
                  <a:rPr lang="en-US" dirty="0" smtClean="0"/>
                  <a:t>49</a:t>
                </a:r>
              </a:p>
              <a:p>
                <a:endParaRPr lang="en-US" altLang="en-US" dirty="0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𝐸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𝑧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𝛼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/2</m:t>
                        </m:r>
                      </m:sub>
                    </m:sSub>
                  </m:oMath>
                </a14:m>
                <a:r>
                  <a:rPr lang="en-US" dirty="0">
                    <a:latin typeface="Cambria Math" charset="0"/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∙ </m:t>
                    </m:r>
                  </m:oMath>
                </a14:m>
                <a:r>
                  <a:rPr lang="en-US" dirty="0">
                    <a:latin typeface="Cambria Math" charset="0"/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𝜎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i="1" dirty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 dirty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𝑛</m:t>
                            </m:r>
                          </m:e>
                        </m:rad>
                      </m:den>
                    </m:f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US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2.575</m:t>
                    </m:r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∙</m:t>
                    </m:r>
                    <m:f>
                      <m:fPr>
                        <m:ctrlP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1.2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i="1" dirty="0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dirty="0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49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dirty="0">
                    <a:latin typeface="Cambria Math" charset="0"/>
                    <a:ea typeface="Cambria Math" charset="0"/>
                    <a:cs typeface="Cambria Math" charset="0"/>
                  </a:rPr>
                  <a:t> = </a:t>
                </a:r>
                <a:r>
                  <a:rPr lang="en-US" altLang="en-US" dirty="0" smtClean="0">
                    <a:latin typeface="Cambria Math" charset="0"/>
                    <a:ea typeface="Cambria Math" charset="0"/>
                    <a:cs typeface="Cambria Math" charset="0"/>
                  </a:rPr>
                  <a:t>0.4414    (note: this isn’t a CI)</a:t>
                </a:r>
                <a:endParaRPr lang="en-US" altLang="en-US" dirty="0">
                  <a:latin typeface="Cambria Math" charset="0"/>
                  <a:ea typeface="Cambria Math" charset="0"/>
                  <a:cs typeface="Cambria Math" charset="0"/>
                </a:endParaRPr>
              </a:p>
              <a:p>
                <a:endParaRPr lang="en-US" altLang="en-US" dirty="0" smtClean="0"/>
              </a:p>
            </p:txBody>
          </p:sp>
        </mc:Choice>
        <mc:Fallback xmlns="">
          <p:sp>
            <p:nvSpPr>
              <p:cNvPr id="18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22959" y="1845734"/>
                <a:ext cx="8321041" cy="4250266"/>
              </a:xfrm>
              <a:blipFill rotWithShape="0">
                <a:blip r:embed="rId3"/>
                <a:stretch>
                  <a:fillRect l="-1832" t="-9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5BC5B7D-D6B0-4550-9BAF-D21F2647AC79}" type="slidenum">
              <a:rPr lang="en-US" altLang="en-US" smtClean="0"/>
              <a:pPr>
                <a:defRPr/>
              </a:pPr>
              <a:t>22</a:t>
            </a:fld>
            <a:endParaRPr lang="en-US" altLang="en-US"/>
          </a:p>
        </p:txBody>
      </p:sp>
      <p:sp>
        <p:nvSpPr>
          <p:cNvPr id="9219" name="Rectangle 7"/>
          <p:cNvSpPr>
            <a:spLocks noChangeArrowheads="1"/>
          </p:cNvSpPr>
          <p:nvPr/>
        </p:nvSpPr>
        <p:spPr bwMode="auto">
          <a:xfrm>
            <a:off x="5865813" y="1231900"/>
            <a:ext cx="339725" cy="911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Char char="•"/>
              <a:defRPr sz="32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37931725" indent="-37474525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en-US" sz="6000" b="1">
                <a:solidFill>
                  <a:schemeClr val="hlink"/>
                </a:solidFill>
                <a:latin typeface="Times New Roman" pitchFamily="18" charset="0"/>
              </a:rPr>
              <a:t> 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4970" y="5637024"/>
            <a:ext cx="914845" cy="432472"/>
          </a:xfrm>
          <a:prstGeom prst="rect">
            <a:avLst/>
          </a:prstGeom>
        </p:spPr>
      </p:pic>
      <p:sp>
        <p:nvSpPr>
          <p:cNvPr id="14" name="Bent Arrow 13"/>
          <p:cNvSpPr/>
          <p:nvPr/>
        </p:nvSpPr>
        <p:spPr>
          <a:xfrm rot="10800000" flipH="1">
            <a:off x="5181600" y="5501484"/>
            <a:ext cx="2583370" cy="465739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363690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Hypothesis testing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295400" y="4491335"/>
            <a:ext cx="6972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hangingPunct="1">
              <a:defRPr/>
            </a:pPr>
            <a:r>
              <a:rPr lang="en-US" sz="2400" dirty="0">
                <a:latin typeface="+mj-lt"/>
              </a:rPr>
              <a:t>- THE POLYCEPHALIC TWIN OF CONFIDENCE INTERVALS 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0" y="2209800"/>
            <a:ext cx="2288373" cy="1838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870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look at the mean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22959" y="1747597"/>
                <a:ext cx="7940041" cy="3357803"/>
              </a:xfrm>
            </p:spPr>
            <p:txBody>
              <a:bodyPr>
                <a:normAutofit/>
              </a:bodyPr>
              <a:lstStyle/>
              <a:p>
                <a:pPr>
                  <a:buFont typeface="Arial" charset="0"/>
                  <a:buChar char="•"/>
                </a:pPr>
                <a:r>
                  <a:rPr lang="en-US" dirty="0" smtClean="0"/>
                  <a:t>The mean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𝜇</m:t>
                    </m:r>
                  </m:oMath>
                </a14:m>
                <a:r>
                  <a:rPr lang="en-US" dirty="0" smtClean="0"/>
                  <a:t> is unknown</a:t>
                </a:r>
              </a:p>
              <a:p>
                <a:pPr>
                  <a:buFont typeface="Arial" charset="0"/>
                  <a:buChar char="•"/>
                </a:pPr>
                <a:r>
                  <a:rPr lang="en-US" dirty="0" smtClean="0"/>
                  <a:t>Suppose we presume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𝜇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 smtClean="0"/>
                  <a:t> (say,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 smtClean="0"/>
                  <a:t> = 10)</a:t>
                </a:r>
              </a:p>
              <a:p>
                <a:pPr>
                  <a:buFont typeface="Arial" charset="0"/>
                  <a:buChar char="•"/>
                </a:pPr>
                <a:r>
                  <a:rPr lang="en-US" dirty="0" smtClean="0"/>
                  <a:t>We calculate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dirty="0" smtClean="0"/>
                  <a:t> (say,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dirty="0" smtClean="0"/>
                  <a:t> = 13)</a:t>
                </a:r>
              </a:p>
              <a:p>
                <a:pPr>
                  <a:buFont typeface="Arial" charset="0"/>
                  <a:buChar char="•"/>
                </a:pPr>
                <a:r>
                  <a:rPr lang="en-US" dirty="0" smtClean="0"/>
                  <a:t>Is this sufficient evidence that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𝜇</m:t>
                    </m:r>
                    <m:r>
                      <a:rPr lang="en-US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≠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 smtClean="0"/>
                  <a:t>?</a:t>
                </a:r>
              </a:p>
              <a:p>
                <a:pPr>
                  <a:buFont typeface="Arial" charset="0"/>
                  <a:buChar char="•"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How likely is this observed value? Can we say “beyond </a:t>
                </a:r>
                <a:r>
                  <a:rPr lang="en-US" dirty="0" smtClean="0"/>
                  <a:t>a reasonable </a:t>
                </a:r>
                <a:r>
                  <a:rPr lang="en-US" dirty="0"/>
                  <a:t>doubt” that this observed value is too extreme?</a:t>
                </a:r>
              </a:p>
              <a:p>
                <a:pPr marL="0" indent="0">
                  <a:buNone/>
                </a:pPr>
                <a:endParaRPr lang="en-US" dirty="0" smtClean="0"/>
              </a:p>
              <a:p>
                <a:pPr>
                  <a:buFont typeface="Arial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22959" y="1747597"/>
                <a:ext cx="7940041" cy="3357803"/>
              </a:xfrm>
              <a:blipFill rotWithShape="0">
                <a:blip r:embed="rId2"/>
                <a:stretch>
                  <a:fillRect l="-1919" t="-1996" r="-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5BC5B7D-D6B0-4550-9BAF-D21F2647AC79}" type="slidenum">
              <a:rPr lang="en-US" altLang="en-US" smtClean="0"/>
              <a:pPr>
                <a:defRPr/>
              </a:pPr>
              <a:t>24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98701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much variation should we expect?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5BC5B7D-D6B0-4550-9BAF-D21F2647AC79}" type="slidenum">
              <a:rPr lang="en-US" altLang="en-US" smtClean="0"/>
              <a:pPr>
                <a:defRPr/>
              </a:pPr>
              <a:t>25</a:t>
            </a:fld>
            <a:endParaRPr lang="en-US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22959" y="1845734"/>
                <a:ext cx="7543801" cy="4402666"/>
              </a:xfrm>
            </p:spPr>
            <p:txBody>
              <a:bodyPr>
                <a:normAutofit/>
              </a:bodyPr>
              <a:lstStyle/>
              <a:p>
                <a:r>
                  <a:rPr lang="en-US" altLang="en-US" dirty="0" smtClean="0">
                    <a:latin typeface="Cambria Math" charset="0"/>
                    <a:ea typeface="Cambria Math" charset="0"/>
                    <a:cs typeface="Cambria Math" charset="0"/>
                  </a:rPr>
                  <a:t>The mean of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alt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𝑌</m:t>
                        </m:r>
                      </m:e>
                    </m:acc>
                  </m:oMath>
                </a14:m>
                <a:r>
                  <a:rPr lang="en-US" altLang="en-US" dirty="0" smtClean="0">
                    <a:latin typeface="Cambria Math" charset="0"/>
                    <a:ea typeface="Cambria Math" charset="0"/>
                    <a:cs typeface="Cambria Math" charset="0"/>
                  </a:rPr>
                  <a:t> is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𝜇</m:t>
                    </m:r>
                  </m:oMath>
                </a14:m>
                <a:endParaRPr lang="en-US" altLang="en-US" dirty="0" smtClean="0">
                  <a:latin typeface="Cambria Math" charset="0"/>
                  <a:ea typeface="Cambria Math" charset="0"/>
                  <a:cs typeface="Cambria Math" charset="0"/>
                </a:endParaRPr>
              </a:p>
              <a:p>
                <a:r>
                  <a:rPr lang="en-US" altLang="en-US" dirty="0" smtClean="0">
                    <a:latin typeface="Cambria Math" charset="0"/>
                    <a:ea typeface="Cambria Math" charset="0"/>
                    <a:cs typeface="Cambria Math" charset="0"/>
                  </a:rPr>
                  <a:t>The Variance</a:t>
                </a:r>
                <a:r>
                  <a:rPr lang="en-US" altLang="en-US" dirty="0">
                    <a:latin typeface="Cambria Math" charset="0"/>
                    <a:ea typeface="Cambria Math" charset="0"/>
                    <a:cs typeface="Cambria Math" charset="0"/>
                  </a:rPr>
                  <a:t>(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alt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𝑌</m:t>
                        </m:r>
                      </m:e>
                    </m:acc>
                    <m:r>
                      <a:rPr lang="en-US" alt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  <m:r>
                      <a:rPr lang="en-US" altLang="en-US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f>
                      <m:fPr>
                        <m:ctrlPr>
                          <a:rPr lang="en-US" alt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alt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alt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alt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</m:den>
                    </m:f>
                    <m:r>
                      <a:rPr lang="is-IS" alt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  <m:r>
                      <m:rPr>
                        <m:nor/>
                      </m:rPr>
                      <a:rPr lang="en-US" altLang="en-US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en-US">
                        <a:latin typeface="Cambria Math" charset="0"/>
                        <a:ea typeface="Cambria Math" charset="0"/>
                        <a:cs typeface="Cambria Math" charset="0"/>
                      </a:rPr>
                      <m:t>SD</m:t>
                    </m:r>
                    <m:r>
                      <m:rPr>
                        <m:nor/>
                      </m:rPr>
                      <a:rPr lang="en-US" altLang="en-US" dirty="0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acc>
                      <m:accPr>
                        <m:chr m:val="̅"/>
                        <m:ctrlPr>
                          <a:rPr lang="en-US" alt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alt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𝑌</m:t>
                        </m:r>
                      </m:e>
                    </m:acc>
                    <m:r>
                      <a:rPr lang="en-US" alt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  <m:r>
                      <a:rPr lang="en-US" altLang="en-US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f>
                      <m:fPr>
                        <m:ctrlPr>
                          <a:rPr lang="en-US" alt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en-US" alt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𝜎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𝑛</m:t>
                            </m:r>
                          </m:e>
                        </m:rad>
                      </m:den>
                    </m:f>
                  </m:oMath>
                </a14:m>
                <a:endParaRPr lang="en-US" dirty="0"/>
              </a:p>
              <a:p>
                <a:r>
                  <a:rPr lang="en-US" dirty="0" smtClean="0"/>
                  <a:t>Therefore</a:t>
                </a:r>
                <a:r>
                  <a:rPr lang="en-US" dirty="0"/>
                  <a:t>, if we </a:t>
                </a:r>
                <a:r>
                  <a:rPr lang="en-US" dirty="0">
                    <a:solidFill>
                      <a:schemeClr val="tx1"/>
                    </a:solidFill>
                  </a:rPr>
                  <a:t>center and </a:t>
                </a:r>
                <a:r>
                  <a:rPr lang="en-US" dirty="0" smtClean="0">
                    <a:solidFill>
                      <a:schemeClr val="tx1"/>
                    </a:solidFill>
                  </a:rPr>
                  <a:t>rescale:</a:t>
                </a:r>
                <a:endParaRPr lang="en-US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is-IS" alt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  <m:r>
                      <a:rPr lang="en-US" i="1">
                        <a:latin typeface="Cambria Math" charset="0"/>
                      </a:rPr>
                      <m:t>𝑍</m:t>
                    </m:r>
                    <m:r>
                      <a:rPr lang="en-US" i="1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charset="0"/>
                          </a:rPr>
                        </m:ctrlPr>
                      </m:fPr>
                      <m:num>
                        <m:acc>
                          <m:accPr>
                            <m:chr m:val="̅"/>
                            <m:ctrlPr>
                              <a:rPr lang="en-US" altLang="en-US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alt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𝑌</m:t>
                            </m:r>
                          </m:e>
                        </m:acc>
                        <m:r>
                          <a:rPr lang="en-US" i="1">
                            <a:latin typeface="Cambria Math" charset="0"/>
                          </a:rPr>
                          <m:t>−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num>
                      <m:den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</m:t>
                        </m:r>
                        <m:f>
                          <m:fPr>
                            <m:type m:val="skw"/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𝜎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𝑛</m:t>
                                </m:r>
                              </m:e>
                            </m:rad>
                          </m:den>
                        </m:f>
                        <m:r>
                          <a:rPr lang="en-US" b="0" i="1" smtClean="0">
                            <a:latin typeface="Cambria Math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dirty="0" smtClean="0"/>
                  <a:t> has mean 0 and variance 1, by CLT: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𝑍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~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𝑁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(0,1)</m:t>
                    </m:r>
                  </m:oMath>
                </a14:m>
                <a:endParaRPr lang="en-US" dirty="0"/>
              </a:p>
              <a:p>
                <a:endParaRPr lang="en-US" dirty="0" smtClean="0"/>
              </a:p>
              <a:p>
                <a:r>
                  <a:rPr lang="en-US" dirty="0" smtClean="0"/>
                  <a:t>Large </a:t>
                </a:r>
                <a:r>
                  <a:rPr lang="en-US" dirty="0"/>
                  <a:t>values of |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𝑍</m:t>
                    </m:r>
                  </m:oMath>
                </a14:m>
                <a:r>
                  <a:rPr lang="en-US" dirty="0"/>
                  <a:t>| are “unlikely</a:t>
                </a:r>
                <a:r>
                  <a:rPr lang="en-US" dirty="0" smtClean="0"/>
                  <a:t>”: </a:t>
                </a:r>
                <a:r>
                  <a:rPr lang="en-US" dirty="0">
                    <a:latin typeface="Cambria Math" charset="0"/>
                    <a:ea typeface="Cambria Math" charset="0"/>
                    <a:cs typeface="Cambria Math" charset="0"/>
                  </a:rPr>
                  <a:t>Probability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𝑍</m:t>
                            </m:r>
                          </m:e>
                        </m:d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&gt;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𝑧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𝛼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/2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)=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</m:oMath>
                </a14:m>
                <a:endParaRPr lang="en-US" dirty="0"/>
              </a:p>
              <a:p>
                <a:r>
                  <a:rPr lang="en-US" dirty="0" smtClean="0"/>
                  <a:t>Of course, computing this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𝑍</m:t>
                    </m:r>
                  </m:oMath>
                </a14:m>
                <a:r>
                  <a:rPr lang="en-US" dirty="0" smtClean="0"/>
                  <a:t> requires knowledge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𝜇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>which is unknown</a:t>
                </a:r>
              </a:p>
              <a:p>
                <a:r>
                  <a:rPr lang="en-US" dirty="0" smtClean="0"/>
                  <a:t>What we 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>do</a:t>
                </a:r>
                <a:r>
                  <a:rPr lang="en-US" dirty="0" smtClean="0"/>
                  <a:t> know is the hypothesized value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0</m:t>
                        </m:r>
                      </m:sub>
                    </m:sSub>
                  </m:oMath>
                </a14:m>
                <a:endParaRPr lang="en-US" dirty="0" smtClean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22959" y="1845734"/>
                <a:ext cx="7543801" cy="4402666"/>
              </a:xfrm>
              <a:blipFill rotWithShape="0">
                <a:blip r:embed="rId2"/>
                <a:stretch>
                  <a:fillRect l="-808" t="-1524" r="-4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2468671" y="3698464"/>
                <a:ext cx="589808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smtClean="0">
                    <a:latin typeface="+mn-lt"/>
                  </a:rPr>
                  <a:t>(</a:t>
                </a:r>
                <a:r>
                  <a:rPr lang="en-US" sz="2000" i="1" dirty="0" smtClean="0">
                    <a:latin typeface="+mn-lt"/>
                  </a:rPr>
                  <a:t>assuming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charset="0"/>
                      </a:rPr>
                      <m:t>𝑛</m:t>
                    </m:r>
                  </m:oMath>
                </a14:m>
                <a:r>
                  <a:rPr lang="en-US" sz="2000" i="1" dirty="0" smtClean="0">
                    <a:latin typeface="+mn-lt"/>
                  </a:rPr>
                  <a:t> is large enough and </a:t>
                </a:r>
                <a:r>
                  <a:rPr lang="en-US" i="1" dirty="0" smtClean="0">
                    <a:latin typeface="+mn-lt"/>
                  </a:rPr>
                  <a:t>obs</a:t>
                </a:r>
                <a:r>
                  <a:rPr lang="en-US" sz="2000" i="1" dirty="0" smtClean="0">
                    <a:latin typeface="+mn-lt"/>
                  </a:rPr>
                  <a:t>. are independent</a:t>
                </a:r>
                <a:r>
                  <a:rPr lang="en-US" sz="2000" dirty="0" smtClean="0">
                    <a:latin typeface="+mn-lt"/>
                  </a:rPr>
                  <a:t>)</a:t>
                </a:r>
                <a:endParaRPr lang="en-US" sz="2000" dirty="0">
                  <a:latin typeface="+mn-lt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8671" y="3698464"/>
                <a:ext cx="5898089" cy="400110"/>
              </a:xfrm>
              <a:prstGeom prst="rect">
                <a:avLst/>
              </a:prstGeom>
              <a:blipFill rotWithShape="0">
                <a:blip r:embed="rId3"/>
                <a:stretch>
                  <a:fillRect l="-1136" t="-9231" b="-2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73903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much variation should we expect?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5BC5B7D-D6B0-4550-9BAF-D21F2647AC79}" type="slidenum">
              <a:rPr lang="en-US" altLang="en-US" smtClean="0"/>
              <a:pPr>
                <a:defRPr/>
              </a:pPr>
              <a:t>26</a:t>
            </a:fld>
            <a:endParaRPr lang="en-US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idx="1"/>
              </p:nvPr>
            </p:nvSpPr>
            <p:spPr>
              <a:xfrm>
                <a:off x="822959" y="1845734"/>
                <a:ext cx="8016241" cy="4478866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>
                    <a:ea typeface="Cambria Math" charset="0"/>
                    <a:cs typeface="Cambria Math" charset="0"/>
                  </a:rPr>
                  <a:t>Let’s look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charset="0"/>
                          </a:rPr>
                        </m:ctrlPr>
                      </m:fPr>
                      <m:num>
                        <m:acc>
                          <m:accPr>
                            <m:chr m:val="̅"/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𝑌</m:t>
                            </m:r>
                          </m:e>
                        </m:acc>
                        <m:r>
                          <a:rPr lang="en-US" i="1">
                            <a:latin typeface="Cambria Math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 charset="0"/>
                          </a:rPr>
                          <m:t>(</m:t>
                        </m:r>
                        <m:f>
                          <m:fPr>
                            <m:type m:val="skw"/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𝜎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𝑛</m:t>
                                </m:r>
                              </m:e>
                            </m:rad>
                          </m:den>
                        </m:f>
                        <m:r>
                          <a:rPr lang="en-US" b="0" i="1" smtClean="0">
                            <a:latin typeface="Cambria Math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dirty="0"/>
                  <a:t> </a:t>
                </a:r>
                <a:r>
                  <a:rPr lang="en-US" dirty="0" smtClean="0"/>
                  <a:t> and 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𝑧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charset="0"/>
                          </a:rPr>
                        </m:ctrlPr>
                      </m:fPr>
                      <m:num>
                        <m:acc>
                          <m:accPr>
                            <m:chr m:val="̅"/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𝑦</m:t>
                            </m:r>
                          </m:e>
                        </m:acc>
                        <m:r>
                          <a:rPr lang="en-US" i="1">
                            <a:latin typeface="Cambria Math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charset="0"/>
                          </a:rPr>
                          <m:t>(</m:t>
                        </m:r>
                        <m:f>
                          <m:fPr>
                            <m:type m:val="skw"/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𝜎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𝑛</m:t>
                                </m:r>
                              </m:e>
                            </m:rad>
                          </m:den>
                        </m:f>
                        <m:r>
                          <a:rPr lang="en-US" i="1">
                            <a:latin typeface="Cambria Math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dirty="0" smtClean="0"/>
                  <a:t> instead</a:t>
                </a:r>
              </a:p>
              <a:p>
                <a:r>
                  <a:rPr lang="en-US" dirty="0" smtClean="0"/>
                  <a:t>As before, computing </a:t>
                </a:r>
                <a:r>
                  <a:rPr lang="en-US" dirty="0" smtClean="0">
                    <a:latin typeface="Cambria Math" charset="0"/>
                    <a:ea typeface="Cambria Math" charset="0"/>
                    <a:cs typeface="Cambria Math" charset="0"/>
                  </a:rPr>
                  <a:t>Probability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&gt;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dirty="0" smtClean="0"/>
                  <a:t>requires knowledge of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𝜇</m:t>
                    </m:r>
                  </m:oMath>
                </a14:m>
                <a:endParaRPr lang="en-US" dirty="0" smtClean="0"/>
              </a:p>
              <a:p>
                <a:endParaRPr lang="en-US" dirty="0" smtClean="0"/>
              </a:p>
              <a:p>
                <a:r>
                  <a:rPr lang="en-US" dirty="0" smtClean="0"/>
                  <a:t>Instead, we compute a related quantity: </a:t>
                </a:r>
                <a:r>
                  <a:rPr lang="en-US" dirty="0" smtClean="0">
                    <a:latin typeface="Cambria Math" charset="0"/>
                    <a:ea typeface="Cambria Math" charset="0"/>
                    <a:cs typeface="Cambria Math" charset="0"/>
                  </a:rPr>
                  <a:t>Probability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&gt;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| 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𝜇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endParaRPr lang="en-US" dirty="0"/>
              </a:p>
              <a:p>
                <a:endParaRPr lang="en-US" dirty="0" smtClean="0"/>
              </a:p>
              <a:p>
                <a:r>
                  <a:rPr lang="en-US" u="sng" dirty="0" smtClean="0"/>
                  <a:t>Important:</a:t>
                </a:r>
                <a:r>
                  <a:rPr lang="en-US" dirty="0" smtClean="0"/>
                  <a:t> If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𝜇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 smtClean="0"/>
                  <a:t>, then we of course know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𝜇</m:t>
                    </m:r>
                  </m:oMath>
                </a14:m>
                <a:r>
                  <a:rPr lang="en-US" dirty="0" smtClean="0"/>
                  <a:t> as we know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 smtClean="0"/>
                  <a:t>Hence, we can compute </a:t>
                </a:r>
                <a:r>
                  <a:rPr lang="en-US" dirty="0">
                    <a:latin typeface="Cambria Math" charset="0"/>
                    <a:ea typeface="Cambria Math" charset="0"/>
                    <a:cs typeface="Cambria Math" charset="0"/>
                  </a:rPr>
                  <a:t>Probability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&gt;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𝑧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| 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𝜇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r>
                  <a:rPr lang="en-US" dirty="0" smtClean="0"/>
                  <a:t> using the CLT:</a:t>
                </a:r>
              </a:p>
              <a:p>
                <a14:m>
                  <m:oMath xmlns:m="http://schemas.openxmlformats.org/officeDocument/2006/math">
                    <m:r>
                      <a:rPr lang="is-I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 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| 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𝜇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 smtClean="0"/>
                  <a:t> is approximately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𝑁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(0,1)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22959" y="1845734"/>
                <a:ext cx="8016241" cy="4478866"/>
              </a:xfrm>
              <a:blipFill rotWithShape="0">
                <a:blip r:embed="rId2"/>
                <a:stretch>
                  <a:fillRect l="-19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1399049" y="3715835"/>
                <a:ext cx="63916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latin typeface="+mn-lt"/>
                  </a:rPr>
                  <a:t>(</a:t>
                </a:r>
                <a:r>
                  <a:rPr lang="en-US" i="1" dirty="0">
                    <a:latin typeface="+mn-lt"/>
                  </a:rPr>
                  <a:t>t</a:t>
                </a:r>
                <a:r>
                  <a:rPr lang="en-US" i="1" dirty="0" smtClean="0">
                    <a:latin typeface="+mn-lt"/>
                  </a:rPr>
                  <a:t>his is a conditional probability under the hypothesis that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𝜇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 smtClean="0">
                    <a:latin typeface="+mn-lt"/>
                  </a:rPr>
                  <a:t>)</a:t>
                </a:r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9049" y="3715835"/>
                <a:ext cx="6391622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859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1399049" y="2819400"/>
                <a:ext cx="58974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latin typeface="+mn-lt"/>
                  </a:rPr>
                  <a:t>(</a:t>
                </a:r>
                <a:r>
                  <a:rPr lang="en-US" i="1" dirty="0" smtClean="0">
                    <a:latin typeface="+mn-lt"/>
                  </a:rPr>
                  <a:t>after all, we showed that the distribution of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charset="0"/>
                          </a:rPr>
                          <m:t>𝑌</m:t>
                        </m:r>
                      </m:e>
                    </m:acc>
                  </m:oMath>
                </a14:m>
                <a:r>
                  <a:rPr lang="en-US" i="1" dirty="0" smtClean="0">
                    <a:latin typeface="+mn-lt"/>
                  </a:rPr>
                  <a:t> depends 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𝜇</m:t>
                    </m:r>
                  </m:oMath>
                </a14:m>
                <a:r>
                  <a:rPr lang="en-US" dirty="0" smtClean="0">
                    <a:latin typeface="+mn-lt"/>
                  </a:rPr>
                  <a:t>)</a:t>
                </a:r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9049" y="2819400"/>
                <a:ext cx="5897448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931" t="-10000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06967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Hypothesis Testing: Definitions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22959" y="1845734"/>
                <a:ext cx="8321041" cy="4614052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By convention, we define the following key ideas</a:t>
                </a:r>
                <a:endParaRPr lang="en-US" i="1" dirty="0" smtClean="0">
                  <a:solidFill>
                    <a:schemeClr val="tx1"/>
                  </a:solidFill>
                  <a:latin typeface="Cambria Math" charset="0"/>
                  <a:ea typeface="Cambria Math" charset="0"/>
                  <a:cs typeface="Cambria Math" charset="0"/>
                </a:endParaRPr>
              </a:p>
              <a:p>
                <a:pPr>
                  <a:buFont typeface="Arial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: 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𝜇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 smtClean="0"/>
                  <a:t> a </a:t>
                </a:r>
                <a:r>
                  <a:rPr lang="en-US" dirty="0" smtClean="0">
                    <a:solidFill>
                      <a:schemeClr val="accent5"/>
                    </a:solidFill>
                  </a:rPr>
                  <a:t>“null hypothesis” </a:t>
                </a:r>
              </a:p>
              <a:p>
                <a:pPr>
                  <a:buFont typeface="Arial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𝑎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: 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𝜇</m:t>
                    </m:r>
                    <m:r>
                      <a:rPr lang="en-US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≠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 smtClean="0"/>
                  <a:t> an </a:t>
                </a:r>
                <a:r>
                  <a:rPr lang="en-US" dirty="0" smtClean="0">
                    <a:solidFill>
                      <a:schemeClr val="accent5"/>
                    </a:solidFill>
                  </a:rPr>
                  <a:t>“alternative hypothesis”</a:t>
                </a:r>
              </a:p>
              <a:p>
                <a:pPr>
                  <a:buFont typeface="Arial" charset="0"/>
                  <a:buChar char="•"/>
                </a:pPr>
                <a:r>
                  <a:rPr lang="en-US" dirty="0">
                    <a:latin typeface="Cambria Math" charset="0"/>
                    <a:ea typeface="Cambria Math" charset="0"/>
                    <a:cs typeface="Cambria Math" charset="0"/>
                  </a:rPr>
                  <a:t>Probability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&gt;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𝑧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| 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𝜇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r>
                  <a:rPr lang="en-US" dirty="0" smtClean="0"/>
                  <a:t> as the </a:t>
                </a:r>
                <a:r>
                  <a:rPr lang="en-US" dirty="0" smtClean="0">
                    <a:solidFill>
                      <a:schemeClr val="accent5"/>
                    </a:solidFill>
                  </a:rPr>
                  <a:t>“p-value”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b="1" u="sng" dirty="0" smtClean="0">
                    <a:solidFill>
                      <a:srgbClr val="FF0000"/>
                    </a:solidFill>
                  </a:rPr>
                  <a:t>Massively important:</a:t>
                </a:r>
                <a:r>
                  <a:rPr lang="en-US" dirty="0" smtClean="0"/>
                  <a:t> the p-value is not </a:t>
                </a:r>
                <a:r>
                  <a:rPr lang="en-US" dirty="0">
                    <a:latin typeface="Cambria Math" charset="0"/>
                    <a:ea typeface="Cambria Math" charset="0"/>
                    <a:cs typeface="Cambria Math" charset="0"/>
                  </a:rPr>
                  <a:t>Probability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dirty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</m:t>
                        </m:r>
                      </m:e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 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𝑍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&gt;</m:t>
                            </m:r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endParaRPr lang="en-US" dirty="0" smtClean="0"/>
              </a:p>
              <a:p>
                <a:pPr marL="0" indent="0">
                  <a:buNone/>
                </a:pPr>
                <a:r>
                  <a:rPr lang="en-US" dirty="0" smtClean="0"/>
                  <a:t>Implication: </a:t>
                </a:r>
                <a:r>
                  <a:rPr lang="en-US" dirty="0"/>
                  <a:t>the </a:t>
                </a:r>
                <a:r>
                  <a:rPr lang="en-US" dirty="0" smtClean="0"/>
                  <a:t>p-value</a:t>
                </a:r>
                <a:r>
                  <a:rPr lang="is-IS" dirty="0" smtClean="0"/>
                  <a:t>… </a:t>
                </a:r>
              </a:p>
              <a:p>
                <a:pPr marL="0" indent="0">
                  <a:buNone/>
                </a:pPr>
                <a:r>
                  <a:rPr lang="is-IS" dirty="0" smtClean="0"/>
                  <a:t>…</a:t>
                </a:r>
                <a:r>
                  <a:rPr lang="en-US" dirty="0" smtClean="0"/>
                  <a:t>is not the conditional </a:t>
                </a:r>
                <a:r>
                  <a:rPr lang="en-US" dirty="0"/>
                  <a:t>probability of the null hypothesis given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i="0">
                                    <a:latin typeface="Cambria Math" charset="0"/>
                                  </a:rPr>
                                  <m:t>Z</m:t>
                                </m:r>
                              </m:e>
                              <m:sub>
                                <m:r>
                                  <a:rPr lang="en-US" i="0">
                                    <a:latin typeface="Cambria Math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  <m:r>
                          <a:rPr lang="en-US" i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&gt;</m:t>
                        </m:r>
                        <m:r>
                          <m:rPr>
                            <m:sty m:val="p"/>
                          </m:rPr>
                          <a:rPr lang="en-US" i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z</m:t>
                        </m:r>
                      </m:e>
                      <m:sub>
                        <m:r>
                          <a:rPr lang="en-US" i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sub>
                    </m:sSub>
                  </m:oMath>
                </a14:m>
                <a:endParaRPr lang="en-US" dirty="0" smtClean="0">
                  <a:ea typeface="Cambria Math" charset="0"/>
                  <a:cs typeface="Cambria Math" charset="0"/>
                </a:endParaRPr>
              </a:p>
              <a:p>
                <a:pPr marL="0" indent="0">
                  <a:buNone/>
                </a:pPr>
                <a:r>
                  <a:rPr lang="is-IS" dirty="0" smtClean="0"/>
                  <a:t>…is </a:t>
                </a:r>
                <a:r>
                  <a:rPr lang="en-US" dirty="0" smtClean="0"/>
                  <a:t>the conditional probability of getting a larger observation given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sub>
                    </m:sSub>
                  </m:oMath>
                </a14:m>
                <a:endParaRPr lang="en-US" i="1" dirty="0" smtClean="0"/>
              </a:p>
              <a:p>
                <a:pPr marL="0" indent="0">
                  <a:buNone/>
                </a:pPr>
                <a:r>
                  <a:rPr lang="en-US" dirty="0" smtClean="0"/>
                  <a:t>If this probability is “small enough”, we have evidence to </a:t>
                </a:r>
                <a:r>
                  <a:rPr lang="en-US" dirty="0" smtClean="0">
                    <a:solidFill>
                      <a:schemeClr val="accent5"/>
                    </a:solidFill>
                  </a:rPr>
                  <a:t>reject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5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5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solidFill>
                              <a:schemeClr val="accent5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 smtClean="0">
                    <a:solidFill>
                      <a:schemeClr val="accent5"/>
                    </a:solidFill>
                  </a:rPr>
                  <a:t> </a:t>
                </a:r>
                <a:endParaRPr lang="en-US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22959" y="1845734"/>
                <a:ext cx="8321041" cy="4614052"/>
              </a:xfrm>
              <a:blipFill rotWithShape="0">
                <a:blip r:embed="rId2"/>
                <a:stretch>
                  <a:fillRect l="-1832" t="-14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5BC5B7D-D6B0-4550-9BAF-D21F2647AC79}" type="slidenum">
              <a:rPr lang="en-US" altLang="en-US" smtClean="0"/>
              <a:pPr>
                <a:defRPr/>
              </a:pPr>
              <a:t>27</a:t>
            </a:fld>
            <a:endParaRPr lang="en-US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524000" y="3519458"/>
                <a:ext cx="59315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latin typeface="+mn-lt"/>
                    <a:ea typeface="Cambria Math" charset="0"/>
                    <a:cs typeface="Cambria Math" charset="0"/>
                  </a:rPr>
                  <a:t>(</a:t>
                </a:r>
                <a:r>
                  <a:rPr lang="en-US" i="1" dirty="0" smtClean="0">
                    <a:latin typeface="+mn-lt"/>
                    <a:ea typeface="Cambria Math" charset="0"/>
                    <a:cs typeface="Cambria Math" charset="0"/>
                  </a:rPr>
                  <a:t>sometimes alternatively written: </a:t>
                </a:r>
                <a:r>
                  <a:rPr lang="en-US" i="1" dirty="0" smtClean="0">
                    <a:latin typeface="Cambria Math" charset="0"/>
                    <a:ea typeface="Cambria Math" charset="0"/>
                    <a:cs typeface="Cambria Math" charset="0"/>
                  </a:rPr>
                  <a:t>Probability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&gt;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𝑧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|</m:t>
                    </m:r>
                    <m:sSub>
                      <m:sSubPr>
                        <m:ctrlP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r>
                  <a:rPr lang="en-US" dirty="0" smtClean="0">
                    <a:latin typeface="+mn-lt"/>
                  </a:rPr>
                  <a:t>)</a:t>
                </a:r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0" y="3519458"/>
                <a:ext cx="5931560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822" t="-11475" r="-206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3059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Hypothesis testing: An analogy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22959" y="1845734"/>
                <a:ext cx="7543801" cy="447886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 smtClean="0"/>
                  <a:t>Suppose we are on a jury at a trial</a:t>
                </a:r>
              </a:p>
              <a:p>
                <a:pPr marL="0" indent="0">
                  <a:buNone/>
                </a:pPr>
                <a:r>
                  <a:rPr lang="en-US" dirty="0" smtClean="0"/>
                  <a:t>Our </a:t>
                </a:r>
                <a:r>
                  <a:rPr lang="en-US" dirty="0"/>
                  <a:t>verdict will either be </a:t>
                </a:r>
                <a:r>
                  <a:rPr lang="en-US" dirty="0">
                    <a:solidFill>
                      <a:schemeClr val="tx1"/>
                    </a:solidFill>
                  </a:rPr>
                  <a:t>guilty or </a:t>
                </a:r>
                <a:r>
                  <a:rPr lang="en-US" dirty="0" smtClean="0">
                    <a:solidFill>
                      <a:schemeClr val="tx1"/>
                    </a:solidFill>
                  </a:rPr>
                  <a:t>innocent after seeing evidence</a:t>
                </a:r>
                <a:endParaRPr lang="en-US" dirty="0" smtClean="0"/>
              </a:p>
              <a:p>
                <a:pPr marL="0" indent="0">
                  <a:buNone/>
                </a:pPr>
                <a:r>
                  <a:rPr lang="en-US" dirty="0" smtClean="0"/>
                  <a:t>The doctrine of “innocent until proven guilty” demands evidence in excess of “reasonable doubt”</a:t>
                </a:r>
                <a:endParaRPr lang="en-US" dirty="0"/>
              </a:p>
              <a:p>
                <a:pPr marL="0" indent="0">
                  <a:buNone/>
                </a:pPr>
                <a:r>
                  <a:rPr lang="en-US" dirty="0" smtClean="0"/>
                  <a:t>Statistics </a:t>
                </a:r>
                <a:r>
                  <a:rPr lang="en-US" dirty="0"/>
                  <a:t>allows us to quantify both “innocent until proven guilty” and “beyond reasonable doubt” for a wide array of scientific </a:t>
                </a:r>
                <a:r>
                  <a:rPr lang="en-US" dirty="0" smtClean="0"/>
                  <a:t>problems</a:t>
                </a:r>
                <a:endParaRPr lang="en-US" dirty="0"/>
              </a:p>
              <a:p>
                <a:pPr>
                  <a:buFont typeface="Arial" charset="0"/>
                  <a:buChar char="•"/>
                </a:pPr>
                <a:r>
                  <a:rPr lang="en-US" dirty="0"/>
                  <a:t>“innocent until proven guilty”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↔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smtClean="0">
                    <a:solidFill>
                      <a:schemeClr val="accent5"/>
                    </a:solidFill>
                  </a:rPr>
                  <a:t>hypothesis testing</a:t>
                </a:r>
              </a:p>
              <a:p>
                <a:pPr>
                  <a:buFont typeface="Arial" charset="0"/>
                  <a:buChar char="•"/>
                </a:pPr>
                <a:r>
                  <a:rPr lang="en-US" dirty="0"/>
                  <a:t>“</a:t>
                </a:r>
                <a:r>
                  <a:rPr lang="en-US" dirty="0" smtClean="0"/>
                  <a:t>innocence”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↔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smtClean="0">
                    <a:solidFill>
                      <a:schemeClr val="accent5"/>
                    </a:solidFill>
                  </a:rPr>
                  <a:t>null hypothesis</a:t>
                </a:r>
                <a:endParaRPr lang="en-US" dirty="0">
                  <a:solidFill>
                    <a:schemeClr val="accent5"/>
                  </a:solidFill>
                </a:endParaRPr>
              </a:p>
              <a:p>
                <a:pPr>
                  <a:buFont typeface="Arial" charset="0"/>
                  <a:buChar char="•"/>
                </a:pPr>
                <a:r>
                  <a:rPr lang="en-US" dirty="0" smtClean="0"/>
                  <a:t>“guilty”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↔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smtClean="0">
                    <a:solidFill>
                      <a:schemeClr val="accent5"/>
                    </a:solidFill>
                  </a:rPr>
                  <a:t>alternative hypothesis</a:t>
                </a:r>
              </a:p>
              <a:p>
                <a:pPr>
                  <a:buFont typeface="Arial" charset="0"/>
                  <a:buChar char="•"/>
                </a:pPr>
                <a:r>
                  <a:rPr lang="en-US" dirty="0"/>
                  <a:t>“beyond reasonable doubt”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↔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smtClean="0">
                    <a:solidFill>
                      <a:schemeClr val="accent5"/>
                    </a:solidFill>
                  </a:rPr>
                  <a:t>small p-value</a:t>
                </a:r>
                <a:endParaRPr lang="en-US" dirty="0">
                  <a:solidFill>
                    <a:schemeClr val="accent5"/>
                  </a:solidFill>
                </a:endParaRPr>
              </a:p>
              <a:p>
                <a:pPr marL="0" indent="0">
                  <a:buNone/>
                </a:pPr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22959" y="1845734"/>
                <a:ext cx="7543801" cy="4478866"/>
              </a:xfrm>
              <a:blipFill rotWithShape="0">
                <a:blip r:embed="rId2"/>
                <a:stretch>
                  <a:fillRect l="-2019" t="-14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5BC5B7D-D6B0-4550-9BAF-D21F2647AC79}" type="slidenum">
              <a:rPr lang="en-US" altLang="en-US" smtClean="0"/>
              <a:pPr>
                <a:defRPr/>
              </a:pPr>
              <a:t>28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21754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5425440" cy="1450757"/>
          </a:xfrm>
        </p:spPr>
        <p:txBody>
          <a:bodyPr/>
          <a:lstStyle/>
          <a:p>
            <a:r>
              <a:rPr lang="en-US" dirty="0" smtClean="0"/>
              <a:t>Confidence intervals and hypothesis tests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5BC5B7D-D6B0-4550-9BAF-D21F2647AC79}" type="slidenum">
              <a:rPr lang="en-US" altLang="en-US" smtClean="0"/>
              <a:pPr>
                <a:defRPr/>
              </a:pPr>
              <a:t>29</a:t>
            </a:fld>
            <a:endParaRPr lang="en-US" alt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5513" y="-3412"/>
            <a:ext cx="2280763" cy="183221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22959" y="1693334"/>
                <a:ext cx="8092441" cy="4478866"/>
              </a:xfrm>
            </p:spPr>
            <p:txBody>
              <a:bodyPr>
                <a:noAutofit/>
              </a:bodyPr>
              <a:lstStyle/>
              <a:p>
                <a:pPr>
                  <a:buClr>
                    <a:schemeClr val="accent1"/>
                  </a:buClr>
                </a:pPr>
                <a:r>
                  <a:rPr lang="en-US" dirty="0" smtClean="0"/>
                  <a:t>Suppose for a given problem we 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𝑧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>
                        <a:latin typeface="Cambria Math" charset="0"/>
                      </a:rPr>
                      <m:t>=1.96</m:t>
                    </m:r>
                  </m:oMath>
                </a14:m>
                <a:endParaRPr lang="en-US" dirty="0"/>
              </a:p>
              <a:p>
                <a:pPr>
                  <a:buClr>
                    <a:schemeClr val="accent1"/>
                  </a:buClr>
                </a:pPr>
                <a:r>
                  <a:rPr lang="en-US" dirty="0"/>
                  <a:t>How likely is it that we would draw a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charset="0"/>
                      </a:rPr>
                      <m:t>&gt; </m:t>
                    </m:r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𝑧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 smtClean="0"/>
                  <a:t>, given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𝜇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 smtClean="0"/>
                  <a:t>?</a:t>
                </a:r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is-IS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→ </m:t>
                    </m:r>
                  </m:oMath>
                </a14:m>
                <a:r>
                  <a:rPr lang="en-US" dirty="0">
                    <a:ea typeface="Cambria Math" charset="0"/>
                    <a:cs typeface="Cambria Math" charset="0"/>
                  </a:rPr>
                  <a:t>Probability(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&gt;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𝑧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sub>
                    </m:sSub>
                    <m:d>
                      <m:dPr>
                        <m:begChr m:val="|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=0.05</m:t>
                    </m:r>
                  </m:oMath>
                </a14:m>
                <a:endParaRPr lang="en-US" dirty="0" smtClean="0">
                  <a:ea typeface="Cambria Math" charset="0"/>
                  <a:cs typeface="Cambria Math" charset="0"/>
                </a:endParaRPr>
              </a:p>
              <a:p>
                <a:endParaRPr lang="en-US" dirty="0" smtClean="0"/>
              </a:p>
              <a:p>
                <a:r>
                  <a:rPr lang="en-US" dirty="0" smtClean="0"/>
                  <a:t>Let’s </a:t>
                </a:r>
                <a:r>
                  <a:rPr lang="en-US" dirty="0"/>
                  <a:t>compare this to a (1-</a:t>
                </a:r>
                <a:r>
                  <a:rPr lang="en-US" dirty="0">
                    <a:solidFill>
                      <a:srgbClr val="00B050"/>
                    </a:solidFill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)100%= </m:t>
                    </m:r>
                  </m:oMath>
                </a14:m>
                <a:r>
                  <a:rPr lang="en-US" dirty="0"/>
                  <a:t>95% confidence </a:t>
                </a:r>
                <a:r>
                  <a:rPr lang="en-US" dirty="0" smtClean="0"/>
                  <a:t>interval</a:t>
                </a:r>
                <a:endParaRPr lang="en-US" u="sng" dirty="0" smtClean="0"/>
              </a:p>
              <a:p>
                <a:r>
                  <a:rPr lang="en-US" u="sng" dirty="0" smtClean="0"/>
                  <a:t>Reminder: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𝑧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𝛼</m:t>
                        </m:r>
                      </m:sub>
                    </m:sSub>
                  </m:oMath>
                </a14:m>
                <a:r>
                  <a:rPr lang="en-US" dirty="0">
                    <a:latin typeface="Cambria Math" charset="0"/>
                    <a:ea typeface="Cambria Math" charset="0"/>
                    <a:cs typeface="Cambria Math" charset="0"/>
                  </a:rPr>
                  <a:t> is the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5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5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𝛼</m:t>
                        </m:r>
                      </m:e>
                      <m:sup>
                        <m:r>
                          <a:rPr lang="en-US" i="1">
                            <a:solidFill>
                              <a:schemeClr val="accent5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accent5"/>
                    </a:solidFill>
                    <a:latin typeface="Cambria Math" charset="0"/>
                    <a:ea typeface="Cambria Math" charset="0"/>
                    <a:cs typeface="Cambria Math" charset="0"/>
                  </a:rPr>
                  <a:t> quantile</a:t>
                </a:r>
                <a:r>
                  <a:rPr lang="en-US" dirty="0">
                    <a:latin typeface="Cambria Math" charset="0"/>
                    <a:ea typeface="Cambria Math" charset="0"/>
                    <a:cs typeface="Cambria Math" charset="0"/>
                  </a:rPr>
                  <a:t> of a normal provided: Probability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𝑍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&lt;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𝑧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𝛼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)=1−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</m:oMath>
                </a14:m>
                <a:endParaRPr lang="en-US" u="sng" dirty="0" smtClean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is-IS" b="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  <m:r>
                      <a:rPr lang="en-US" b="0" i="0" smtClean="0">
                        <a:solidFill>
                          <a:schemeClr val="accent5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0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5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5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.025</m:t>
                        </m:r>
                      </m:e>
                      <m:sup>
                        <m:r>
                          <a:rPr lang="en-US" i="1">
                            <a:solidFill>
                              <a:schemeClr val="accent5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accent5"/>
                    </a:solidFill>
                    <a:latin typeface="Cambria Math" charset="0"/>
                    <a:ea typeface="Cambria Math" charset="0"/>
                    <a:cs typeface="Cambria Math" charset="0"/>
                  </a:rPr>
                  <a:t> </a:t>
                </a:r>
                <a:r>
                  <a:rPr lang="en-US" dirty="0" smtClean="0">
                    <a:solidFill>
                      <a:schemeClr val="accent5"/>
                    </a:solidFill>
                    <a:latin typeface="Cambria Math" charset="0"/>
                    <a:ea typeface="Cambria Math" charset="0"/>
                    <a:cs typeface="Cambria Math" charset="0"/>
                  </a:rPr>
                  <a:t>quantile</a:t>
                </a:r>
                <a:r>
                  <a:rPr lang="en-US" dirty="0" smtClean="0">
                    <a:latin typeface="Cambria Math" charset="0"/>
                    <a:ea typeface="Cambria Math" charset="0"/>
                    <a:cs typeface="Cambria Math" charset="0"/>
                  </a:rPr>
                  <a:t> is the value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0.025</m:t>
                        </m:r>
                      </m:sub>
                    </m:sSub>
                  </m:oMath>
                </a14:m>
                <a:r>
                  <a:rPr lang="en-US" dirty="0" smtClean="0">
                    <a:latin typeface="Cambria Math" charset="0"/>
                    <a:ea typeface="Cambria Math" charset="0"/>
                    <a:cs typeface="Cambria Math" charset="0"/>
                  </a:rPr>
                  <a:t> such that Probability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𝑍</m:t>
                            </m:r>
                          </m:e>
                        </m:d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&gt;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0.025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)=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0.05</m:t>
                    </m:r>
                  </m:oMath>
                </a14:m>
                <a:endParaRPr lang="en-US" dirty="0"/>
              </a:p>
              <a:p>
                <a:r>
                  <a:rPr lang="en-US" dirty="0" smtClean="0"/>
                  <a:t>When </a:t>
                </a:r>
                <a:r>
                  <a:rPr lang="en-US" dirty="0"/>
                  <a:t>writing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𝐸</m:t>
                        </m:r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=</m:t>
                        </m:r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𝑧</m:t>
                        </m:r>
                      </m:e>
                      <m: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𝛼</m:t>
                        </m:r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/2</m:t>
                        </m:r>
                      </m:sub>
                    </m:sSub>
                    <m:r>
                      <a:rPr lang="en-US" i="1" dirty="0">
                        <a:solidFill>
                          <a:srgbClr val="00B05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∙</m:t>
                    </m:r>
                    <m:f>
                      <m:fPr>
                        <m:ctrlPr>
                          <a:rPr lang="en-US" i="1" dirty="0">
                            <a:solidFill>
                              <a:srgbClr val="00B05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en-US" i="1" dirty="0">
                            <a:solidFill>
                              <a:srgbClr val="00B05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𝜎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i="1" dirty="0">
                                <a:solidFill>
                                  <a:srgbClr val="00B05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 dirty="0">
                                <a:solidFill>
                                  <a:srgbClr val="00B05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𝑛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dirty="0"/>
                  <a:t> the multiplier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0.025</m:t>
                        </m:r>
                      </m:sub>
                    </m:sSub>
                    <m:r>
                      <a:rPr lang="en-US" i="1">
                        <a:solidFill>
                          <a:srgbClr val="00B05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=1.96</m:t>
                    </m:r>
                  </m:oMath>
                </a14:m>
                <a:r>
                  <a:rPr lang="en-US" dirty="0" smtClean="0"/>
                  <a:t>,</a:t>
                </a:r>
                <a:r>
                  <a:rPr lang="en-US" dirty="0"/>
                  <a:t> </a:t>
                </a:r>
                <a:r>
                  <a:rPr lang="en-US" dirty="0" smtClean="0"/>
                  <a:t>a main ingredient for </a:t>
                </a:r>
                <a:r>
                  <a:rPr lang="en-US" dirty="0"/>
                  <a:t>a 95% confidence </a:t>
                </a:r>
                <a:r>
                  <a:rPr lang="en-US" dirty="0" smtClean="0"/>
                  <a:t>interval</a:t>
                </a:r>
                <a:endParaRPr lang="en-US" dirty="0"/>
              </a:p>
            </p:txBody>
          </p:sp>
        </mc:Choice>
        <mc:Fallback xmlns="">
          <p:sp>
            <p:nvSpPr>
              <p:cNvPr id="12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22959" y="1693334"/>
                <a:ext cx="8092441" cy="4478866"/>
              </a:xfrm>
              <a:blipFill rotWithShape="0">
                <a:blip r:embed="rId4"/>
                <a:stretch>
                  <a:fillRect l="-1883" t="-1497" b="-6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5970" y="2878741"/>
            <a:ext cx="914845" cy="432472"/>
          </a:xfrm>
          <a:prstGeom prst="rect">
            <a:avLst/>
          </a:prstGeom>
        </p:spPr>
      </p:pic>
      <p:sp>
        <p:nvSpPr>
          <p:cNvPr id="16" name="Bent Arrow 15"/>
          <p:cNvSpPr/>
          <p:nvPr/>
        </p:nvSpPr>
        <p:spPr>
          <a:xfrm rot="10800000" flipH="1">
            <a:off x="5562600" y="2743201"/>
            <a:ext cx="2583370" cy="465739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6046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907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5425440" cy="1450757"/>
          </a:xfrm>
        </p:spPr>
        <p:txBody>
          <a:bodyPr/>
          <a:lstStyle/>
          <a:p>
            <a:r>
              <a:rPr lang="en-US" dirty="0" smtClean="0"/>
              <a:t>The connection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5BC5B7D-D6B0-4550-9BAF-D21F2647AC79}" type="slidenum">
              <a:rPr lang="en-US" altLang="en-US" smtClean="0"/>
              <a:pPr>
                <a:defRPr/>
              </a:pPr>
              <a:t>30</a:t>
            </a:fld>
            <a:endParaRPr lang="en-US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822959" y="1741420"/>
                <a:ext cx="8298295" cy="2862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buClr>
                    <a:schemeClr val="accent1"/>
                  </a:buClr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100</m:t>
                    </m:r>
                    <m:d>
                      <m:dPr>
                        <m:ctrlPr>
                          <a:rPr lang="en-US" sz="2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1−</m:t>
                        </m:r>
                        <m:r>
                          <a:rPr lang="en-US" sz="2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𝛼</m:t>
                        </m:r>
                      </m:e>
                    </m:d>
                  </m:oMath>
                </a14:m>
                <a:r>
                  <a:rPr lang="en-US" sz="2000" dirty="0" smtClean="0">
                    <a:latin typeface="Cambria Math" charset="0"/>
                    <a:ea typeface="Cambria Math" charset="0"/>
                    <a:cs typeface="Cambria Math" charset="0"/>
                  </a:rPr>
                  <a:t>% confidence intervals will include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e>
                      <m:sub>
                        <m:r>
                          <a:rPr lang="en-US" sz="2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 smtClean="0">
                    <a:latin typeface="Cambria Math" charset="0"/>
                    <a:ea typeface="Cambria Math" charset="0"/>
                    <a:cs typeface="Cambria Math" charset="0"/>
                  </a:rPr>
                  <a:t> </a:t>
                </a:r>
              </a:p>
              <a:p>
                <a:pPr>
                  <a:buClr>
                    <a:schemeClr val="accent1"/>
                  </a:buClr>
                </a:pPr>
                <a:r>
                  <a:rPr lang="en-US" sz="2000" dirty="0" smtClean="0">
                    <a:latin typeface="Cambria Math" charset="0"/>
                    <a:ea typeface="Cambria Math" charset="0"/>
                    <a:cs typeface="Cambria Math" charset="0"/>
                  </a:rPr>
                  <a:t>if and only if </a:t>
                </a:r>
              </a:p>
              <a:p>
                <a:pPr>
                  <a:buClr>
                    <a:schemeClr val="accent1"/>
                  </a:buClr>
                </a:pPr>
                <a:r>
                  <a:rPr lang="en-US" sz="2000" dirty="0">
                    <a:latin typeface="+mn-lt"/>
                    <a:ea typeface="Cambria Math" charset="0"/>
                    <a:cs typeface="Cambria Math" charset="0"/>
                  </a:rPr>
                  <a:t>Probability</a:t>
                </a:r>
                <a:r>
                  <a:rPr lang="en-US" sz="2000" dirty="0">
                    <a:ea typeface="Cambria Math" charset="0"/>
                    <a:cs typeface="Cambria Math" charset="0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2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charset="0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  <m:r>
                          <a:rPr lang="en-US" sz="2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&gt;</m:t>
                        </m:r>
                        <m:r>
                          <a:rPr lang="en-US" sz="2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𝑧</m:t>
                        </m:r>
                      </m:e>
                      <m:sub>
                        <m:r>
                          <a:rPr lang="en-US" sz="2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sub>
                    </m:sSub>
                    <m:d>
                      <m:dPr>
                        <m:begChr m:val="|"/>
                        <m:ctrlPr>
                          <a:rPr lang="en-US" sz="2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</m:t>
                        </m:r>
                        <m:r>
                          <a:rPr lang="en-US" sz="2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  <m:r>
                          <a:rPr lang="en-US" sz="2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sz="2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20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≥</m:t>
                    </m:r>
                    <m:r>
                      <a:rPr lang="en-US" sz="20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</m:oMath>
                </a14:m>
                <a:endParaRPr lang="en-US" sz="2000" dirty="0" smtClean="0">
                  <a:ea typeface="Cambria Math" charset="0"/>
                  <a:cs typeface="Cambria Math" charset="0"/>
                </a:endParaRPr>
              </a:p>
              <a:p>
                <a:pPr>
                  <a:buClr>
                    <a:schemeClr val="accent1"/>
                  </a:buClr>
                </a:pPr>
                <a:endParaRPr lang="en-US" sz="2000" dirty="0" smtClean="0">
                  <a:latin typeface="Cambria Math" charset="0"/>
                  <a:ea typeface="Cambria Math" charset="0"/>
                  <a:cs typeface="Cambria Math" charset="0"/>
                </a:endParaRPr>
              </a:p>
              <a:p>
                <a:pPr>
                  <a:buClr>
                    <a:schemeClr val="accent1"/>
                  </a:buClr>
                </a:pPr>
                <a:r>
                  <a:rPr lang="en-US" sz="2000" u="sng" dirty="0" smtClean="0">
                    <a:latin typeface="Cambria Math" charset="0"/>
                    <a:ea typeface="Cambria Math" charset="0"/>
                    <a:cs typeface="Cambria Math" charset="0"/>
                  </a:rPr>
                  <a:t>Stated another way:</a:t>
                </a:r>
              </a:p>
              <a:p>
                <a:pPr>
                  <a:buClr>
                    <a:schemeClr val="accent1"/>
                  </a:buClr>
                </a:pPr>
                <a:endParaRPr lang="en-US" sz="2000" dirty="0">
                  <a:latin typeface="Cambria Math" charset="0"/>
                  <a:ea typeface="Cambria Math" charset="0"/>
                  <a:cs typeface="Cambria Math" charset="0"/>
                </a:endParaRPr>
              </a:p>
              <a:p>
                <a:pPr>
                  <a:buClr>
                    <a:schemeClr val="accent1"/>
                  </a:buClr>
                </a:pPr>
                <a:r>
                  <a:rPr lang="en-US" sz="2000" dirty="0">
                    <a:latin typeface="Cambria Math" charset="0"/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e>
                      <m:sub>
                        <m:r>
                          <a:rPr lang="en-US" sz="2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>
                    <a:latin typeface="Cambria Math" charset="0"/>
                    <a:ea typeface="Cambria Math" charset="0"/>
                    <a:cs typeface="Cambria Math" charset="0"/>
                  </a:rPr>
                  <a:t> </a:t>
                </a:r>
                <a:r>
                  <a:rPr lang="en-US" sz="2000" dirty="0" smtClean="0">
                    <a:latin typeface="Cambria Math" charset="0"/>
                    <a:ea typeface="Cambria Math" charset="0"/>
                    <a:cs typeface="Cambria Math" charset="0"/>
                  </a:rPr>
                  <a:t>not being in a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charset="0"/>
                        <a:ea typeface="Cambria Math" charset="0"/>
                        <a:cs typeface="Cambria Math" charset="0"/>
                      </a:rPr>
                      <m:t>100</m:t>
                    </m:r>
                    <m:d>
                      <m:dPr>
                        <m:ctrlPr>
                          <a:rPr lang="en-US" sz="2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1−</m:t>
                        </m:r>
                        <m:r>
                          <a:rPr lang="en-US" sz="2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𝛼</m:t>
                        </m:r>
                      </m:e>
                    </m:d>
                  </m:oMath>
                </a14:m>
                <a:r>
                  <a:rPr lang="en-US" sz="2000" dirty="0">
                    <a:latin typeface="Cambria Math" charset="0"/>
                    <a:ea typeface="Cambria Math" charset="0"/>
                    <a:cs typeface="Cambria Math" charset="0"/>
                  </a:rPr>
                  <a:t>% confidence </a:t>
                </a:r>
                <a:r>
                  <a:rPr lang="en-US" sz="2000" dirty="0" smtClean="0">
                    <a:latin typeface="Cambria Math" charset="0"/>
                    <a:ea typeface="Cambria Math" charset="0"/>
                    <a:cs typeface="Cambria Math" charset="0"/>
                  </a:rPr>
                  <a:t>interval is equivalent to rejecting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𝐻</m:t>
                        </m:r>
                      </m:e>
                      <m:sub>
                        <m:r>
                          <a:rPr lang="en-US" sz="2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sub>
                    </m:sSub>
                    <m:r>
                      <a:rPr lang="en-US" sz="2000" i="1">
                        <a:latin typeface="Cambria Math" charset="0"/>
                        <a:ea typeface="Cambria Math" charset="0"/>
                        <a:cs typeface="Cambria Math" charset="0"/>
                      </a:rPr>
                      <m:t>: </m:t>
                    </m:r>
                    <m:r>
                      <a:rPr lang="en-US" sz="2000" i="1">
                        <a:latin typeface="Cambria Math" charset="0"/>
                        <a:ea typeface="Cambria Math" charset="0"/>
                        <a:cs typeface="Cambria Math" charset="0"/>
                      </a:rPr>
                      <m:t>𝜇</m:t>
                    </m:r>
                    <m:r>
                      <a:rPr lang="en-US" sz="2000" i="1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e>
                      <m:sub>
                        <m:r>
                          <a:rPr lang="en-US" sz="2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 smtClean="0">
                    <a:latin typeface="Cambria Math" charset="0"/>
                    <a:ea typeface="Cambria Math" charset="0"/>
                    <a:cs typeface="Cambria Math" charset="0"/>
                  </a:rPr>
                  <a:t> with a p-value less than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</m:oMath>
                </a14:m>
                <a:endParaRPr lang="en-US" sz="2000" dirty="0">
                  <a:ea typeface="Cambria Math" charset="0"/>
                  <a:cs typeface="Cambria Math" charset="0"/>
                </a:endParaRPr>
              </a:p>
              <a:p>
                <a:pPr>
                  <a:buClr>
                    <a:schemeClr val="accent1"/>
                  </a:buClr>
                </a:pPr>
                <a:endParaRPr lang="en-US" sz="2000" dirty="0" smtClean="0">
                  <a:latin typeface="Cambria Math" charset="0"/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959" y="1741420"/>
                <a:ext cx="8298295" cy="2862322"/>
              </a:xfrm>
              <a:prstGeom prst="rect">
                <a:avLst/>
              </a:prstGeom>
              <a:blipFill rotWithShape="0">
                <a:blip r:embed="rId3"/>
                <a:stretch>
                  <a:fillRect l="-735" t="-1279" b="-63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/>
          <p:cNvSpPr txBox="1"/>
          <p:nvPr/>
        </p:nvSpPr>
        <p:spPr>
          <a:xfrm>
            <a:off x="243386" y="5657874"/>
            <a:ext cx="86128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n-lt"/>
              </a:rPr>
              <a:t>(</a:t>
            </a:r>
            <a:r>
              <a:rPr lang="en-US" i="1" dirty="0" smtClean="0">
                <a:latin typeface="+mn-lt"/>
              </a:rPr>
              <a:t>There are some caveats here. If Z takes on too few of values or if we are doing “one sided hypothesis tests”, some adjustments are necessary</a:t>
            </a:r>
            <a:r>
              <a:rPr lang="en-US" dirty="0" smtClean="0">
                <a:latin typeface="+mn-lt"/>
              </a:rPr>
              <a:t>)</a:t>
            </a:r>
            <a:endParaRPr lang="en-US" dirty="0">
              <a:latin typeface="+mn-lt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5513" y="-3412"/>
            <a:ext cx="2280763" cy="1832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960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Getting Started with SAS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SAS is a powerful tool for analyzing data</a:t>
            </a:r>
          </a:p>
          <a:p>
            <a:r>
              <a:rPr lang="en-US" dirty="0" smtClean="0"/>
              <a:t>To get the most out of this class, you should become conversant in SAS</a:t>
            </a:r>
          </a:p>
          <a:p>
            <a:endParaRPr lang="en-US" dirty="0" smtClean="0"/>
          </a:p>
          <a:p>
            <a:r>
              <a:rPr lang="en-US" dirty="0" smtClean="0"/>
              <a:t>You can access SAS in at least three ways:</a:t>
            </a:r>
          </a:p>
          <a:p>
            <a:pPr>
              <a:buFont typeface="Arial" charset="0"/>
              <a:buChar char="•"/>
            </a:pPr>
            <a:r>
              <a:rPr lang="en-US" dirty="0"/>
              <a:t> </a:t>
            </a:r>
            <a:r>
              <a:rPr lang="en-US" dirty="0" smtClean="0"/>
              <a:t>A local copy installed on your computer</a:t>
            </a:r>
          </a:p>
          <a:p>
            <a:pPr>
              <a:buFont typeface="Arial" charset="0"/>
              <a:buChar char="•"/>
            </a:pPr>
            <a:r>
              <a:rPr lang="en-US" dirty="0"/>
              <a:t> </a:t>
            </a:r>
            <a:r>
              <a:rPr lang="en-US" dirty="0" smtClean="0"/>
              <a:t>A remote copy hosted by the “Citrix” SMU server</a:t>
            </a:r>
          </a:p>
          <a:p>
            <a:pPr>
              <a:buFont typeface="Arial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A remote copy hosted by SAS (SAS </a:t>
            </a:r>
            <a:r>
              <a:rPr lang="en-US" dirty="0" err="1" smtClean="0">
                <a:solidFill>
                  <a:srgbClr val="FF0000"/>
                </a:solidFill>
              </a:rPr>
              <a:t>onDemand</a:t>
            </a:r>
            <a:r>
              <a:rPr lang="en-US" dirty="0" smtClean="0">
                <a:solidFill>
                  <a:srgbClr val="FF0000"/>
                </a:solidFill>
              </a:rPr>
              <a:t>)</a:t>
            </a:r>
            <a:endParaRPr lang="en-US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5BC5B7D-D6B0-4550-9BAF-D21F2647AC79}" type="slidenum">
              <a:rPr lang="en-US" altLang="en-US" smtClean="0"/>
              <a:pPr>
                <a:defRPr/>
              </a:pPr>
              <a:t>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61988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Remote Copy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https://odamid.oda.sas.com/SASODARegistration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A confirmation email will be sent to the email address</a:t>
            </a:r>
          </a:p>
          <a:p>
            <a:endParaRPr lang="en-US" dirty="0"/>
          </a:p>
          <a:p>
            <a:r>
              <a:rPr lang="en-US" dirty="0" smtClean="0"/>
              <a:t>After registering, you can join this class:</a:t>
            </a:r>
          </a:p>
          <a:p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odamid.oda.sas.com/SASODAControlCenter/enroll.html?enroll=79763c48-3d66-4faa-b802-14db272bc718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5BC5B7D-D6B0-4550-9BAF-D21F2647AC79}" type="slidenum">
              <a:rPr lang="en-US" altLang="en-US" smtClean="0"/>
              <a:pPr>
                <a:defRPr/>
              </a:pPr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00312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SAS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59" y="1845734"/>
            <a:ext cx="7543801" cy="4478866"/>
          </a:xfrm>
        </p:spPr>
        <p:txBody>
          <a:bodyPr>
            <a:normAutofit/>
          </a:bodyPr>
          <a:lstStyle/>
          <a:p>
            <a:r>
              <a:rPr lang="en-US" dirty="0" smtClean="0"/>
              <a:t>After registering for SAS </a:t>
            </a:r>
            <a:r>
              <a:rPr lang="en-US" dirty="0" err="1" smtClean="0"/>
              <a:t>onDemand</a:t>
            </a:r>
            <a:r>
              <a:rPr lang="en-US" dirty="0" smtClean="0"/>
              <a:t>, you get access to some SAS tutorials: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5BC5B7D-D6B0-4550-9BAF-D21F2647AC79}" type="slidenum">
              <a:rPr lang="en-US" altLang="en-US" smtClean="0"/>
              <a:pPr>
                <a:defRPr/>
              </a:pPr>
              <a:t>6</a:t>
            </a:fld>
            <a:endParaRPr lang="en-US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9523" y="2209800"/>
            <a:ext cx="658368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78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SAS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59" y="1845734"/>
            <a:ext cx="7543801" cy="4478866"/>
          </a:xfrm>
        </p:spPr>
        <p:txBody>
          <a:bodyPr>
            <a:normAutofit/>
          </a:bodyPr>
          <a:lstStyle/>
          <a:p>
            <a:r>
              <a:rPr lang="en-US" dirty="0" smtClean="0"/>
              <a:t>Also, here are some links to brief introductory videos:</a:t>
            </a:r>
          </a:p>
          <a:p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video.sas.com/detail/videos/programming/video/4573016765001/writing-a-basic-sas-program?autoStart=true</a:t>
            </a:r>
            <a:endParaRPr lang="en-US" dirty="0" smtClean="0"/>
          </a:p>
          <a:p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video.sas.com/detail/videos/managing-data/video/4573016761001/filtering-a-sas-table-in-a-data-step?autoStart=true</a:t>
            </a:r>
            <a:endParaRPr lang="en-US" dirty="0" smtClean="0"/>
          </a:p>
          <a:p>
            <a:r>
              <a:rPr lang="en-US" dirty="0">
                <a:hlinkClick r:id="rId4"/>
              </a:rPr>
              <a:t>http://</a:t>
            </a:r>
            <a:r>
              <a:rPr lang="en-US" dirty="0" smtClean="0">
                <a:hlinkClick r:id="rId4"/>
              </a:rPr>
              <a:t>video.sas.com/detail/videos/managing-data/video/4573016759001/performing-conditional-logic-in-sas?autoStart=true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What </a:t>
            </a:r>
            <a:r>
              <a:rPr lang="en-US" dirty="0"/>
              <a:t>does a typical SAS session look like?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5BC5B7D-D6B0-4550-9BAF-D21F2647AC79}" type="slidenum">
              <a:rPr lang="en-US" altLang="en-US" smtClean="0"/>
              <a:pPr>
                <a:defRPr/>
              </a:pPr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65446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SAS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63009" y="4191000"/>
            <a:ext cx="5044441" cy="897466"/>
          </a:xfrm>
        </p:spPr>
        <p:txBody>
          <a:bodyPr>
            <a:normAutofit/>
          </a:bodyPr>
          <a:lstStyle/>
          <a:p>
            <a:r>
              <a:rPr lang="en-US" dirty="0" smtClean="0"/>
              <a:t>An example SAS session might look like: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5BC5B7D-D6B0-4550-9BAF-D21F2647AC79}" type="slidenum">
              <a:rPr lang="en-US" altLang="en-US" smtClean="0"/>
              <a:pPr>
                <a:defRPr/>
              </a:pPr>
              <a:t>8</a:t>
            </a:fld>
            <a:endParaRPr lang="en-US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0" y="939800"/>
            <a:ext cx="2540000" cy="3022600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838200" y="2074334"/>
            <a:ext cx="5044441" cy="897466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/>
            <a:r>
              <a:rPr lang="en-US" smtClean="0"/>
              <a:t>Every SAS session is some combination of DATA and  PROC steps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5600" y="4673600"/>
            <a:ext cx="5918200" cy="165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28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1800224"/>
            <a:ext cx="7239000" cy="4524375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5BC5B7D-D6B0-4550-9BAF-D21F2647AC79}" type="slidenum">
              <a:rPr lang="en-US" altLang="en-US" smtClean="0"/>
              <a:pPr>
                <a:defRPr/>
              </a:pPr>
              <a:t>9</a:t>
            </a:fld>
            <a:endParaRPr lang="en-US" altLang="en-US"/>
          </a:p>
        </p:txBody>
      </p:sp>
      <p:sp>
        <p:nvSpPr>
          <p:cNvPr id="7" name="Rectangle 6"/>
          <p:cNvSpPr/>
          <p:nvPr/>
        </p:nvSpPr>
        <p:spPr>
          <a:xfrm>
            <a:off x="304800" y="3757074"/>
            <a:ext cx="1324915" cy="43472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66029" y="3733800"/>
            <a:ext cx="12636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+mn-lt"/>
              </a:rPr>
              <a:t>Files/Data</a:t>
            </a:r>
            <a:endParaRPr lang="en-US" sz="2000" dirty="0">
              <a:latin typeface="+mn-lt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363014" y="3403033"/>
            <a:ext cx="1818586" cy="4404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3319038" y="3443362"/>
            <a:ext cx="18625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+mn-lt"/>
              </a:rPr>
              <a:t>Code/Editor Tab</a:t>
            </a:r>
            <a:endParaRPr lang="en-US" sz="2000" dirty="0">
              <a:latin typeface="+mn-lt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574619" y="1295400"/>
            <a:ext cx="971150" cy="3719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4584430" y="1303526"/>
            <a:ext cx="9781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+mn-lt"/>
              </a:rPr>
              <a:t>Log Tab</a:t>
            </a:r>
            <a:endParaRPr lang="en-US" sz="2000" dirty="0">
              <a:latin typeface="+mn-lt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631990" y="2590800"/>
            <a:ext cx="1607010" cy="43472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5712158" y="2625417"/>
            <a:ext cx="15268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+mn-lt"/>
              </a:rPr>
              <a:t>Results Tab</a:t>
            </a:r>
            <a:endParaRPr lang="en-US" sz="2000" dirty="0">
              <a:latin typeface="+mn-lt"/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 flipH="1">
            <a:off x="4660630" y="1676400"/>
            <a:ext cx="444770" cy="11524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1726090" y="3974437"/>
            <a:ext cx="293741" cy="3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>
            <a:off x="3914848" y="2078811"/>
            <a:ext cx="37729" cy="545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4097969" y="2896451"/>
            <a:ext cx="0" cy="4279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H="1">
            <a:off x="5349934" y="2743200"/>
            <a:ext cx="288866" cy="969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itle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 dirty="0" smtClean="0"/>
              <a:t>SAS session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7739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_5371darrenPPtheme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_5371darrenPPtheme" id="{45A9DFA8-B107-0749-9BF8-E2D2F4912A4A}" vid="{5A4F3BCF-9C42-8B47-B324-B92314DCDFCD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_5371darrenPPtheme</Template>
  <TotalTime>21711</TotalTime>
  <Words>835</Words>
  <Application>Microsoft Macintosh PowerPoint</Application>
  <PresentationFormat>On-screen Show (4:3)</PresentationFormat>
  <Paragraphs>224</Paragraphs>
  <Slides>30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7" baseType="lpstr">
      <vt:lpstr>Arial</vt:lpstr>
      <vt:lpstr>Calibri</vt:lpstr>
      <vt:lpstr>Calibri Light</vt:lpstr>
      <vt:lpstr>Cambria Math</vt:lpstr>
      <vt:lpstr>MS PGothic</vt:lpstr>
      <vt:lpstr>Times New Roman</vt:lpstr>
      <vt:lpstr>_5371darrenPPtheme</vt:lpstr>
      <vt:lpstr>Introductory Review</vt:lpstr>
      <vt:lpstr>Statistical  flow chart</vt:lpstr>
      <vt:lpstr>SAS</vt:lpstr>
      <vt:lpstr>Getting Started with SAS</vt:lpstr>
      <vt:lpstr>Remote Copy</vt:lpstr>
      <vt:lpstr>Learning SAS</vt:lpstr>
      <vt:lpstr>Learning SAS</vt:lpstr>
      <vt:lpstr>SAS overview</vt:lpstr>
      <vt:lpstr>SAS session</vt:lpstr>
      <vt:lpstr>SAS session: Editor</vt:lpstr>
      <vt:lpstr>SAS session: Editor/Code</vt:lpstr>
      <vt:lpstr>SAS session: Log</vt:lpstr>
      <vt:lpstr>SAS session: Results</vt:lpstr>
      <vt:lpstr>Measures of centrality</vt:lpstr>
      <vt:lpstr>Mean, Median, and Mode</vt:lpstr>
      <vt:lpstr>Estimating the  population mean</vt:lpstr>
      <vt:lpstr>Assumptions</vt:lpstr>
      <vt:lpstr>The sample mean</vt:lpstr>
      <vt:lpstr>The central limit theorem CLT)</vt:lpstr>
      <vt:lpstr>Confidence interval for the population mean</vt:lpstr>
      <vt:lpstr>Confidence interval for the population mean</vt:lpstr>
      <vt:lpstr>Example:</vt:lpstr>
      <vt:lpstr>Hypothesis testing</vt:lpstr>
      <vt:lpstr>Let’s look at the mean</vt:lpstr>
      <vt:lpstr>How much variation should we expect?</vt:lpstr>
      <vt:lpstr>How much variation should we expect?</vt:lpstr>
      <vt:lpstr>Hypothesis Testing: Definitions</vt:lpstr>
      <vt:lpstr>Hypothesis testing: An analogy</vt:lpstr>
      <vt:lpstr>Confidence intervals and hypothesis tests</vt:lpstr>
      <vt:lpstr>The connection</vt:lpstr>
    </vt:vector>
  </TitlesOfParts>
  <Company>SDCCD/MESA</Company>
  <LinksUpToDate>false</LinksUpToDate>
  <SharedDoc>false</SharedDoc>
  <HyperlinksChanged>false</HyperlinksChanged>
  <AppVersion>15.0025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6.3</dc:title>
  <dc:creator>facstau</dc:creator>
  <cp:lastModifiedBy>Homrighausen, Darren</cp:lastModifiedBy>
  <cp:revision>219</cp:revision>
  <dcterms:created xsi:type="dcterms:W3CDTF">2012-06-04T18:49:41Z</dcterms:created>
  <dcterms:modified xsi:type="dcterms:W3CDTF">2017-08-22T17:26:34Z</dcterms:modified>
</cp:coreProperties>
</file>